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tags/tag3.xml" ContentType="application/vnd.openxmlformats-officedocument.presentationml.tags+xml"/>
  <Override PartName="/ppt/notesSlides/notesSlide6.xml" ContentType="application/vnd.openxmlformats-officedocument.presentationml.notesSlide+xml"/>
  <Override PartName="/ppt/tags/tag4.xml" ContentType="application/vnd.openxmlformats-officedocument.presentationml.tags+xml"/>
  <Override PartName="/ppt/notesSlides/notesSlide7.xml" ContentType="application/vnd.openxmlformats-officedocument.presentationml.notesSlide+xml"/>
  <Override PartName="/ppt/tags/tag5.xml" ContentType="application/vnd.openxmlformats-officedocument.presentationml.tags+xml"/>
  <Override PartName="/ppt/notesSlides/notesSlide8.xml" ContentType="application/vnd.openxmlformats-officedocument.presentationml.notesSlide+xml"/>
  <Override PartName="/ppt/tags/tag6.xml" ContentType="application/vnd.openxmlformats-officedocument.presentationml.tags+xml"/>
  <Override PartName="/ppt/notesSlides/notesSlide9.xml" ContentType="application/vnd.openxmlformats-officedocument.presentationml.notesSlide+xml"/>
  <Override PartName="/ppt/tags/tag7.xml" ContentType="application/vnd.openxmlformats-officedocument.presentationml.tags+xml"/>
  <Override PartName="/ppt/notesSlides/notesSlide10.xml" ContentType="application/vnd.openxmlformats-officedocument.presentationml.notesSlide+xml"/>
  <Override PartName="/ppt/tags/tag8.xml" ContentType="application/vnd.openxmlformats-officedocument.presentationml.tags+xml"/>
  <Override PartName="/ppt/notesSlides/notesSlide11.xml" ContentType="application/vnd.openxmlformats-officedocument.presentationml.notesSlide+xml"/>
  <Override PartName="/ppt/tags/tag9.xml" ContentType="application/vnd.openxmlformats-officedocument.presentationml.tags+xml"/>
  <Override PartName="/ppt/notesSlides/notesSlide12.xml" ContentType="application/vnd.openxmlformats-officedocument.presentationml.notesSlide+xml"/>
  <Override PartName="/ppt/tags/tag10.xml" ContentType="application/vnd.openxmlformats-officedocument.presentationml.tags+xml"/>
  <Override PartName="/ppt/notesSlides/notesSlide13.xml" ContentType="application/vnd.openxmlformats-officedocument.presentationml.notesSlide+xml"/>
  <Override PartName="/ppt/tags/tag11.xml" ContentType="application/vnd.openxmlformats-officedocument.presentationml.tags+xml"/>
  <Override PartName="/ppt/notesSlides/notesSlide14.xml" ContentType="application/vnd.openxmlformats-officedocument.presentationml.notesSlide+xml"/>
  <Override PartName="/ppt/tags/tag12.xml" ContentType="application/vnd.openxmlformats-officedocument.presentationml.tags+xml"/>
  <Override PartName="/ppt/notesSlides/notesSlide15.xml" ContentType="application/vnd.openxmlformats-officedocument.presentationml.notesSlide+xml"/>
  <Override PartName="/ppt/tags/tag13.xml" ContentType="application/vnd.openxmlformats-officedocument.presentationml.tags+xml"/>
  <Override PartName="/ppt/notesSlides/notesSlide16.xml" ContentType="application/vnd.openxmlformats-officedocument.presentationml.notesSlide+xml"/>
  <Override PartName="/ppt/tags/tag14.xml" ContentType="application/vnd.openxmlformats-officedocument.presentationml.tags+xml"/>
  <Override PartName="/ppt/notesSlides/notesSlide17.xml" ContentType="application/vnd.openxmlformats-officedocument.presentationml.notesSlide+xml"/>
  <Override PartName="/ppt/tags/tag15.xml" ContentType="application/vnd.openxmlformats-officedocument.presentationml.tags+xml"/>
  <Override PartName="/ppt/notesSlides/notesSlide18.xml" ContentType="application/vnd.openxmlformats-officedocument.presentationml.notesSlide+xml"/>
  <Override PartName="/ppt/tags/tag16.xml" ContentType="application/vnd.openxmlformats-officedocument.presentationml.tags+xml"/>
  <Override PartName="/ppt/notesSlides/notesSlide19.xml" ContentType="application/vnd.openxmlformats-officedocument.presentationml.notesSlide+xml"/>
  <Override PartName="/ppt/tags/tag17.xml" ContentType="application/vnd.openxmlformats-officedocument.presentationml.tags+xml"/>
  <Override PartName="/ppt/notesSlides/notesSlide20.xml" ContentType="application/vnd.openxmlformats-officedocument.presentationml.notesSlide+xml"/>
  <Override PartName="/ppt/tags/tag18.xml" ContentType="application/vnd.openxmlformats-officedocument.presentationml.tags+xml"/>
  <Override PartName="/ppt/notesSlides/notesSlide21.xml" ContentType="application/vnd.openxmlformats-officedocument.presentationml.notesSlide+xml"/>
  <Override PartName="/ppt/tags/tag19.xml" ContentType="application/vnd.openxmlformats-officedocument.presentationml.tags+xml"/>
  <Override PartName="/ppt/notesSlides/notesSlide22.xml" ContentType="application/vnd.openxmlformats-officedocument.presentationml.notesSlide+xml"/>
  <Override PartName="/ppt/tags/tag20.xml" ContentType="application/vnd.openxmlformats-officedocument.presentationml.tags+xml"/>
  <Override PartName="/ppt/notesSlides/notesSlide23.xml" ContentType="application/vnd.openxmlformats-officedocument.presentationml.notesSlide+xml"/>
  <Override PartName="/ppt/tags/tag21.xml" ContentType="application/vnd.openxmlformats-officedocument.presentationml.tags+xml"/>
  <Override PartName="/ppt/notesSlides/notesSlide2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0" r:id="rId5"/>
  </p:sldMasterIdLst>
  <p:notesMasterIdLst>
    <p:notesMasterId r:id="rId36"/>
  </p:notesMasterIdLst>
  <p:sldIdLst>
    <p:sldId id="257" r:id="rId6"/>
    <p:sldId id="263" r:id="rId7"/>
    <p:sldId id="474" r:id="rId8"/>
    <p:sldId id="298" r:id="rId9"/>
    <p:sldId id="267" r:id="rId10"/>
    <p:sldId id="469" r:id="rId11"/>
    <p:sldId id="470" r:id="rId12"/>
    <p:sldId id="554" r:id="rId13"/>
    <p:sldId id="620" r:id="rId14"/>
    <p:sldId id="598" r:id="rId15"/>
    <p:sldId id="619" r:id="rId16"/>
    <p:sldId id="611" r:id="rId17"/>
    <p:sldId id="612" r:id="rId18"/>
    <p:sldId id="606" r:id="rId19"/>
    <p:sldId id="601" r:id="rId20"/>
    <p:sldId id="599" r:id="rId21"/>
    <p:sldId id="608" r:id="rId22"/>
    <p:sldId id="610" r:id="rId23"/>
    <p:sldId id="616" r:id="rId24"/>
    <p:sldId id="607" r:id="rId25"/>
    <p:sldId id="614" r:id="rId26"/>
    <p:sldId id="613" r:id="rId27"/>
    <p:sldId id="603" r:id="rId28"/>
    <p:sldId id="602" r:id="rId29"/>
    <p:sldId id="604" r:id="rId30"/>
    <p:sldId id="605" r:id="rId31"/>
    <p:sldId id="615" r:id="rId32"/>
    <p:sldId id="617" r:id="rId33"/>
    <p:sldId id="618" r:id="rId34"/>
    <p:sldId id="477" r:id="rId3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858"/>
    <a:srgbClr val="605E83"/>
    <a:srgbClr val="9866D6"/>
    <a:srgbClr val="FBF5D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BF9BB75-B3E1-4BD6-ADA3-BDF961D69CFF}" v="1" dt="2020-08-30T12:22:41.46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4660"/>
  </p:normalViewPr>
  <p:slideViewPr>
    <p:cSldViewPr snapToGrid="0" showGuides="1">
      <p:cViewPr varScale="1">
        <p:scale>
          <a:sx n="67" d="100"/>
          <a:sy n="67" d="100"/>
        </p:scale>
        <p:origin x="858"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microsoft.com/office/2015/10/relationships/revisionInfo" Target="revisionInfo.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el J Houghton" userId="eb43c97e479d4048" providerId="LiveId" clId="{4BF9BB75-B3E1-4BD6-ADA3-BDF961D69CFF}"/>
    <pc:docChg chg="undo custSel modSld">
      <pc:chgData name="Rachel J Houghton" userId="eb43c97e479d4048" providerId="LiveId" clId="{4BF9BB75-B3E1-4BD6-ADA3-BDF961D69CFF}" dt="2020-08-30T12:35:25.022" v="66" actId="14100"/>
      <pc:docMkLst>
        <pc:docMk/>
      </pc:docMkLst>
      <pc:sldChg chg="modSp mod">
        <pc:chgData name="Rachel J Houghton" userId="eb43c97e479d4048" providerId="LiveId" clId="{4BF9BB75-B3E1-4BD6-ADA3-BDF961D69CFF}" dt="2020-08-30T12:21:59.419" v="11" actId="20577"/>
        <pc:sldMkLst>
          <pc:docMk/>
          <pc:sldMk cId="2985715927" sldId="263"/>
        </pc:sldMkLst>
        <pc:spChg chg="mod">
          <ac:chgData name="Rachel J Houghton" userId="eb43c97e479d4048" providerId="LiveId" clId="{4BF9BB75-B3E1-4BD6-ADA3-BDF961D69CFF}" dt="2020-08-30T12:21:34.265" v="0" actId="114"/>
          <ac:spMkLst>
            <pc:docMk/>
            <pc:sldMk cId="2985715927" sldId="263"/>
            <ac:spMk id="2" creationId="{2CB6ED8F-715F-482C-A9F6-228FC08B635A}"/>
          </ac:spMkLst>
        </pc:spChg>
        <pc:spChg chg="mod">
          <ac:chgData name="Rachel J Houghton" userId="eb43c97e479d4048" providerId="LiveId" clId="{4BF9BB75-B3E1-4BD6-ADA3-BDF961D69CFF}" dt="2020-08-30T12:21:59.419" v="11" actId="20577"/>
          <ac:spMkLst>
            <pc:docMk/>
            <pc:sldMk cId="2985715927" sldId="263"/>
            <ac:spMk id="6" creationId="{6B3DC813-0F66-4EE3-8EA3-390547BADAA4}"/>
          </ac:spMkLst>
        </pc:spChg>
      </pc:sldChg>
      <pc:sldChg chg="modSp mod">
        <pc:chgData name="Rachel J Houghton" userId="eb43c97e479d4048" providerId="LiveId" clId="{4BF9BB75-B3E1-4BD6-ADA3-BDF961D69CFF}" dt="2020-08-30T12:22:18.824" v="12" actId="14100"/>
        <pc:sldMkLst>
          <pc:docMk/>
          <pc:sldMk cId="2819374454" sldId="469"/>
        </pc:sldMkLst>
        <pc:spChg chg="mod">
          <ac:chgData name="Rachel J Houghton" userId="eb43c97e479d4048" providerId="LiveId" clId="{4BF9BB75-B3E1-4BD6-ADA3-BDF961D69CFF}" dt="2020-08-30T12:22:18.824" v="12" actId="14100"/>
          <ac:spMkLst>
            <pc:docMk/>
            <pc:sldMk cId="2819374454" sldId="469"/>
            <ac:spMk id="3" creationId="{02669792-3AA6-4C9E-8A29-6AC355504564}"/>
          </ac:spMkLst>
        </pc:spChg>
      </pc:sldChg>
      <pc:sldChg chg="modSp mod">
        <pc:chgData name="Rachel J Houghton" userId="eb43c97e479d4048" providerId="LiveId" clId="{4BF9BB75-B3E1-4BD6-ADA3-BDF961D69CFF}" dt="2020-08-30T12:22:23.780" v="13" actId="14100"/>
        <pc:sldMkLst>
          <pc:docMk/>
          <pc:sldMk cId="1762984606" sldId="470"/>
        </pc:sldMkLst>
        <pc:spChg chg="mod">
          <ac:chgData name="Rachel J Houghton" userId="eb43c97e479d4048" providerId="LiveId" clId="{4BF9BB75-B3E1-4BD6-ADA3-BDF961D69CFF}" dt="2020-08-30T12:22:23.780" v="13" actId="14100"/>
          <ac:spMkLst>
            <pc:docMk/>
            <pc:sldMk cId="1762984606" sldId="470"/>
            <ac:spMk id="3" creationId="{02669792-3AA6-4C9E-8A29-6AC355504564}"/>
          </ac:spMkLst>
        </pc:spChg>
      </pc:sldChg>
      <pc:sldChg chg="modSp mod">
        <pc:chgData name="Rachel J Houghton" userId="eb43c97e479d4048" providerId="LiveId" clId="{4BF9BB75-B3E1-4BD6-ADA3-BDF961D69CFF}" dt="2020-08-30T12:27:06.127" v="22" actId="1076"/>
        <pc:sldMkLst>
          <pc:docMk/>
          <pc:sldMk cId="2271433622" sldId="598"/>
        </pc:sldMkLst>
        <pc:spChg chg="mod">
          <ac:chgData name="Rachel J Houghton" userId="eb43c97e479d4048" providerId="LiveId" clId="{4BF9BB75-B3E1-4BD6-ADA3-BDF961D69CFF}" dt="2020-08-30T12:27:06.127" v="22" actId="1076"/>
          <ac:spMkLst>
            <pc:docMk/>
            <pc:sldMk cId="2271433622" sldId="598"/>
            <ac:spMk id="5" creationId="{263F09DD-6A88-491D-BE08-FC1FA8CE1754}"/>
          </ac:spMkLst>
        </pc:spChg>
      </pc:sldChg>
      <pc:sldChg chg="modSp mod">
        <pc:chgData name="Rachel J Houghton" userId="eb43c97e479d4048" providerId="LiveId" clId="{4BF9BB75-B3E1-4BD6-ADA3-BDF961D69CFF}" dt="2020-08-30T12:29:45.170" v="28" actId="1076"/>
        <pc:sldMkLst>
          <pc:docMk/>
          <pc:sldMk cId="422783404" sldId="599"/>
        </pc:sldMkLst>
        <pc:spChg chg="mod">
          <ac:chgData name="Rachel J Houghton" userId="eb43c97e479d4048" providerId="LiveId" clId="{4BF9BB75-B3E1-4BD6-ADA3-BDF961D69CFF}" dt="2020-08-30T12:29:45.170" v="28" actId="1076"/>
          <ac:spMkLst>
            <pc:docMk/>
            <pc:sldMk cId="422783404" sldId="599"/>
            <ac:spMk id="5" creationId="{3A8599D2-B756-48DF-847A-CDEE8331B146}"/>
          </ac:spMkLst>
        </pc:spChg>
      </pc:sldChg>
      <pc:sldChg chg="modSp mod">
        <pc:chgData name="Rachel J Houghton" userId="eb43c97e479d4048" providerId="LiveId" clId="{4BF9BB75-B3E1-4BD6-ADA3-BDF961D69CFF}" dt="2020-08-30T12:29:34.585" v="27" actId="1076"/>
        <pc:sldMkLst>
          <pc:docMk/>
          <pc:sldMk cId="2288963907" sldId="601"/>
        </pc:sldMkLst>
        <pc:spChg chg="mod">
          <ac:chgData name="Rachel J Houghton" userId="eb43c97e479d4048" providerId="LiveId" clId="{4BF9BB75-B3E1-4BD6-ADA3-BDF961D69CFF}" dt="2020-08-30T12:29:34.585" v="27" actId="1076"/>
          <ac:spMkLst>
            <pc:docMk/>
            <pc:sldMk cId="2288963907" sldId="601"/>
            <ac:spMk id="9" creationId="{56AC78E7-263F-49A9-A4CF-D563562B03D9}"/>
          </ac:spMkLst>
        </pc:spChg>
      </pc:sldChg>
      <pc:sldChg chg="modSp mod">
        <pc:chgData name="Rachel J Houghton" userId="eb43c97e479d4048" providerId="LiveId" clId="{4BF9BB75-B3E1-4BD6-ADA3-BDF961D69CFF}" dt="2020-08-30T12:33:05.800" v="46" actId="20577"/>
        <pc:sldMkLst>
          <pc:docMk/>
          <pc:sldMk cId="3538721443" sldId="602"/>
        </pc:sldMkLst>
        <pc:spChg chg="mod">
          <ac:chgData name="Rachel J Houghton" userId="eb43c97e479d4048" providerId="LiveId" clId="{4BF9BB75-B3E1-4BD6-ADA3-BDF961D69CFF}" dt="2020-08-30T12:33:05.800" v="46" actId="20577"/>
          <ac:spMkLst>
            <pc:docMk/>
            <pc:sldMk cId="3538721443" sldId="602"/>
            <ac:spMk id="5" creationId="{3A8599D2-B756-48DF-847A-CDEE8331B146}"/>
          </ac:spMkLst>
        </pc:spChg>
      </pc:sldChg>
      <pc:sldChg chg="modSp mod">
        <pc:chgData name="Rachel J Houghton" userId="eb43c97e479d4048" providerId="LiveId" clId="{4BF9BB75-B3E1-4BD6-ADA3-BDF961D69CFF}" dt="2020-08-30T12:31:45.676" v="39" actId="20577"/>
        <pc:sldMkLst>
          <pc:docMk/>
          <pc:sldMk cId="3989716364" sldId="603"/>
        </pc:sldMkLst>
        <pc:spChg chg="mod">
          <ac:chgData name="Rachel J Houghton" userId="eb43c97e479d4048" providerId="LiveId" clId="{4BF9BB75-B3E1-4BD6-ADA3-BDF961D69CFF}" dt="2020-08-30T12:31:45.676" v="39" actId="20577"/>
          <ac:spMkLst>
            <pc:docMk/>
            <pc:sldMk cId="3989716364" sldId="603"/>
            <ac:spMk id="5" creationId="{3A8599D2-B756-48DF-847A-CDEE8331B146}"/>
          </ac:spMkLst>
        </pc:spChg>
      </pc:sldChg>
      <pc:sldChg chg="modSp mod">
        <pc:chgData name="Rachel J Houghton" userId="eb43c97e479d4048" providerId="LiveId" clId="{4BF9BB75-B3E1-4BD6-ADA3-BDF961D69CFF}" dt="2020-08-30T12:33:44.991" v="52" actId="20577"/>
        <pc:sldMkLst>
          <pc:docMk/>
          <pc:sldMk cId="1665404932" sldId="604"/>
        </pc:sldMkLst>
        <pc:spChg chg="mod">
          <ac:chgData name="Rachel J Houghton" userId="eb43c97e479d4048" providerId="LiveId" clId="{4BF9BB75-B3E1-4BD6-ADA3-BDF961D69CFF}" dt="2020-08-30T12:33:44.991" v="52" actId="20577"/>
          <ac:spMkLst>
            <pc:docMk/>
            <pc:sldMk cId="1665404932" sldId="604"/>
            <ac:spMk id="5" creationId="{3A8599D2-B756-48DF-847A-CDEE8331B146}"/>
          </ac:spMkLst>
        </pc:spChg>
      </pc:sldChg>
      <pc:sldChg chg="modSp mod">
        <pc:chgData name="Rachel J Houghton" userId="eb43c97e479d4048" providerId="LiveId" clId="{4BF9BB75-B3E1-4BD6-ADA3-BDF961D69CFF}" dt="2020-08-30T12:34:07.822" v="58" actId="20577"/>
        <pc:sldMkLst>
          <pc:docMk/>
          <pc:sldMk cId="532197625" sldId="605"/>
        </pc:sldMkLst>
        <pc:spChg chg="mod">
          <ac:chgData name="Rachel J Houghton" userId="eb43c97e479d4048" providerId="LiveId" clId="{4BF9BB75-B3E1-4BD6-ADA3-BDF961D69CFF}" dt="2020-08-30T12:34:07.822" v="58" actId="20577"/>
          <ac:spMkLst>
            <pc:docMk/>
            <pc:sldMk cId="532197625" sldId="605"/>
            <ac:spMk id="5" creationId="{3A8599D2-B756-48DF-847A-CDEE8331B146}"/>
          </ac:spMkLst>
        </pc:spChg>
      </pc:sldChg>
      <pc:sldChg chg="modSp mod">
        <pc:chgData name="Rachel J Houghton" userId="eb43c97e479d4048" providerId="LiveId" clId="{4BF9BB75-B3E1-4BD6-ADA3-BDF961D69CFF}" dt="2020-08-30T12:29:08.200" v="26" actId="1076"/>
        <pc:sldMkLst>
          <pc:docMk/>
          <pc:sldMk cId="4264175362" sldId="606"/>
        </pc:sldMkLst>
        <pc:spChg chg="mod">
          <ac:chgData name="Rachel J Houghton" userId="eb43c97e479d4048" providerId="LiveId" clId="{4BF9BB75-B3E1-4BD6-ADA3-BDF961D69CFF}" dt="2020-08-30T12:29:08.200" v="26" actId="1076"/>
          <ac:spMkLst>
            <pc:docMk/>
            <pc:sldMk cId="4264175362" sldId="606"/>
            <ac:spMk id="5" creationId="{263F09DD-6A88-491D-BE08-FC1FA8CE1754}"/>
          </ac:spMkLst>
        </pc:spChg>
      </pc:sldChg>
      <pc:sldChg chg="modSp mod">
        <pc:chgData name="Rachel J Houghton" userId="eb43c97e479d4048" providerId="LiveId" clId="{4BF9BB75-B3E1-4BD6-ADA3-BDF961D69CFF}" dt="2020-08-30T12:30:21.949" v="31" actId="1076"/>
        <pc:sldMkLst>
          <pc:docMk/>
          <pc:sldMk cId="1314096361" sldId="607"/>
        </pc:sldMkLst>
        <pc:spChg chg="mod">
          <ac:chgData name="Rachel J Houghton" userId="eb43c97e479d4048" providerId="LiveId" clId="{4BF9BB75-B3E1-4BD6-ADA3-BDF961D69CFF}" dt="2020-08-30T12:30:21.949" v="31" actId="1076"/>
          <ac:spMkLst>
            <pc:docMk/>
            <pc:sldMk cId="1314096361" sldId="607"/>
            <ac:spMk id="5" creationId="{263F09DD-6A88-491D-BE08-FC1FA8CE1754}"/>
          </ac:spMkLst>
        </pc:spChg>
      </pc:sldChg>
      <pc:sldChg chg="modSp mod">
        <pc:chgData name="Rachel J Houghton" userId="eb43c97e479d4048" providerId="LiveId" clId="{4BF9BB75-B3E1-4BD6-ADA3-BDF961D69CFF}" dt="2020-08-30T12:29:54.068" v="29" actId="1076"/>
        <pc:sldMkLst>
          <pc:docMk/>
          <pc:sldMk cId="2778584809" sldId="608"/>
        </pc:sldMkLst>
        <pc:spChg chg="mod">
          <ac:chgData name="Rachel J Houghton" userId="eb43c97e479d4048" providerId="LiveId" clId="{4BF9BB75-B3E1-4BD6-ADA3-BDF961D69CFF}" dt="2020-08-30T12:29:54.068" v="29" actId="1076"/>
          <ac:spMkLst>
            <pc:docMk/>
            <pc:sldMk cId="2778584809" sldId="608"/>
            <ac:spMk id="5" creationId="{263F09DD-6A88-491D-BE08-FC1FA8CE1754}"/>
          </ac:spMkLst>
        </pc:spChg>
      </pc:sldChg>
      <pc:sldChg chg="modSp mod">
        <pc:chgData name="Rachel J Houghton" userId="eb43c97e479d4048" providerId="LiveId" clId="{4BF9BB75-B3E1-4BD6-ADA3-BDF961D69CFF}" dt="2020-08-30T12:30:06.070" v="30" actId="1076"/>
        <pc:sldMkLst>
          <pc:docMk/>
          <pc:sldMk cId="2426840765" sldId="610"/>
        </pc:sldMkLst>
        <pc:spChg chg="mod">
          <ac:chgData name="Rachel J Houghton" userId="eb43c97e479d4048" providerId="LiveId" clId="{4BF9BB75-B3E1-4BD6-ADA3-BDF961D69CFF}" dt="2020-08-30T12:30:06.070" v="30" actId="1076"/>
          <ac:spMkLst>
            <pc:docMk/>
            <pc:sldMk cId="2426840765" sldId="610"/>
            <ac:spMk id="5" creationId="{263F09DD-6A88-491D-BE08-FC1FA8CE1754}"/>
          </ac:spMkLst>
        </pc:spChg>
      </pc:sldChg>
      <pc:sldChg chg="modSp mod">
        <pc:chgData name="Rachel J Houghton" userId="eb43c97e479d4048" providerId="LiveId" clId="{4BF9BB75-B3E1-4BD6-ADA3-BDF961D69CFF}" dt="2020-08-30T12:28:24.597" v="24" actId="1076"/>
        <pc:sldMkLst>
          <pc:docMk/>
          <pc:sldMk cId="4225386568" sldId="611"/>
        </pc:sldMkLst>
        <pc:spChg chg="mod">
          <ac:chgData name="Rachel J Houghton" userId="eb43c97e479d4048" providerId="LiveId" clId="{4BF9BB75-B3E1-4BD6-ADA3-BDF961D69CFF}" dt="2020-08-30T12:28:24.597" v="24" actId="1076"/>
          <ac:spMkLst>
            <pc:docMk/>
            <pc:sldMk cId="4225386568" sldId="611"/>
            <ac:spMk id="5" creationId="{263F09DD-6A88-491D-BE08-FC1FA8CE1754}"/>
          </ac:spMkLst>
        </pc:spChg>
      </pc:sldChg>
      <pc:sldChg chg="modSp mod">
        <pc:chgData name="Rachel J Houghton" userId="eb43c97e479d4048" providerId="LiveId" clId="{4BF9BB75-B3E1-4BD6-ADA3-BDF961D69CFF}" dt="2020-08-30T12:28:49.325" v="25" actId="1076"/>
        <pc:sldMkLst>
          <pc:docMk/>
          <pc:sldMk cId="3971547123" sldId="612"/>
        </pc:sldMkLst>
        <pc:spChg chg="mod">
          <ac:chgData name="Rachel J Houghton" userId="eb43c97e479d4048" providerId="LiveId" clId="{4BF9BB75-B3E1-4BD6-ADA3-BDF961D69CFF}" dt="2020-08-30T12:28:49.325" v="25" actId="1076"/>
          <ac:spMkLst>
            <pc:docMk/>
            <pc:sldMk cId="3971547123" sldId="612"/>
            <ac:spMk id="5" creationId="{263F09DD-6A88-491D-BE08-FC1FA8CE1754}"/>
          </ac:spMkLst>
        </pc:spChg>
      </pc:sldChg>
      <pc:sldChg chg="modSp mod">
        <pc:chgData name="Rachel J Houghton" userId="eb43c97e479d4048" providerId="LiveId" clId="{4BF9BB75-B3E1-4BD6-ADA3-BDF961D69CFF}" dt="2020-08-30T12:30:32.428" v="33" actId="1076"/>
        <pc:sldMkLst>
          <pc:docMk/>
          <pc:sldMk cId="2895530365" sldId="613"/>
        </pc:sldMkLst>
        <pc:spChg chg="mod">
          <ac:chgData name="Rachel J Houghton" userId="eb43c97e479d4048" providerId="LiveId" clId="{4BF9BB75-B3E1-4BD6-ADA3-BDF961D69CFF}" dt="2020-08-30T12:30:32.428" v="33" actId="1076"/>
          <ac:spMkLst>
            <pc:docMk/>
            <pc:sldMk cId="2895530365" sldId="613"/>
            <ac:spMk id="5" creationId="{263F09DD-6A88-491D-BE08-FC1FA8CE1754}"/>
          </ac:spMkLst>
        </pc:spChg>
      </pc:sldChg>
      <pc:sldChg chg="modSp mod">
        <pc:chgData name="Rachel J Houghton" userId="eb43c97e479d4048" providerId="LiveId" clId="{4BF9BB75-B3E1-4BD6-ADA3-BDF961D69CFF}" dt="2020-08-30T12:30:27.884" v="32" actId="1076"/>
        <pc:sldMkLst>
          <pc:docMk/>
          <pc:sldMk cId="2982119133" sldId="614"/>
        </pc:sldMkLst>
        <pc:spChg chg="mod">
          <ac:chgData name="Rachel J Houghton" userId="eb43c97e479d4048" providerId="LiveId" clId="{4BF9BB75-B3E1-4BD6-ADA3-BDF961D69CFF}" dt="2020-08-30T12:30:27.884" v="32" actId="1076"/>
          <ac:spMkLst>
            <pc:docMk/>
            <pc:sldMk cId="2982119133" sldId="614"/>
            <ac:spMk id="5" creationId="{263F09DD-6A88-491D-BE08-FC1FA8CE1754}"/>
          </ac:spMkLst>
        </pc:spChg>
      </pc:sldChg>
      <pc:sldChg chg="modSp mod">
        <pc:chgData name="Rachel J Houghton" userId="eb43c97e479d4048" providerId="LiveId" clId="{4BF9BB75-B3E1-4BD6-ADA3-BDF961D69CFF}" dt="2020-08-30T12:34:23.786" v="60" actId="14100"/>
        <pc:sldMkLst>
          <pc:docMk/>
          <pc:sldMk cId="825017722" sldId="615"/>
        </pc:sldMkLst>
        <pc:spChg chg="mod">
          <ac:chgData name="Rachel J Houghton" userId="eb43c97e479d4048" providerId="LiveId" clId="{4BF9BB75-B3E1-4BD6-ADA3-BDF961D69CFF}" dt="2020-08-30T12:34:23.786" v="60" actId="14100"/>
          <ac:spMkLst>
            <pc:docMk/>
            <pc:sldMk cId="825017722" sldId="615"/>
            <ac:spMk id="5" creationId="{263F09DD-6A88-491D-BE08-FC1FA8CE1754}"/>
          </ac:spMkLst>
        </pc:spChg>
      </pc:sldChg>
      <pc:sldChg chg="modSp mod">
        <pc:chgData name="Rachel J Houghton" userId="eb43c97e479d4048" providerId="LiveId" clId="{4BF9BB75-B3E1-4BD6-ADA3-BDF961D69CFF}" dt="2020-08-30T12:35:17.369" v="64" actId="1076"/>
        <pc:sldMkLst>
          <pc:docMk/>
          <pc:sldMk cId="3066700588" sldId="617"/>
        </pc:sldMkLst>
        <pc:spChg chg="mod">
          <ac:chgData name="Rachel J Houghton" userId="eb43c97e479d4048" providerId="LiveId" clId="{4BF9BB75-B3E1-4BD6-ADA3-BDF961D69CFF}" dt="2020-08-30T12:35:17.369" v="64" actId="1076"/>
          <ac:spMkLst>
            <pc:docMk/>
            <pc:sldMk cId="3066700588" sldId="617"/>
            <ac:spMk id="5" creationId="{263F09DD-6A88-491D-BE08-FC1FA8CE1754}"/>
          </ac:spMkLst>
        </pc:spChg>
      </pc:sldChg>
      <pc:sldChg chg="modSp mod">
        <pc:chgData name="Rachel J Houghton" userId="eb43c97e479d4048" providerId="LiveId" clId="{4BF9BB75-B3E1-4BD6-ADA3-BDF961D69CFF}" dt="2020-08-30T12:35:25.022" v="66" actId="14100"/>
        <pc:sldMkLst>
          <pc:docMk/>
          <pc:sldMk cId="2436588511" sldId="618"/>
        </pc:sldMkLst>
        <pc:spChg chg="mod">
          <ac:chgData name="Rachel J Houghton" userId="eb43c97e479d4048" providerId="LiveId" clId="{4BF9BB75-B3E1-4BD6-ADA3-BDF961D69CFF}" dt="2020-08-30T12:35:25.022" v="66" actId="14100"/>
          <ac:spMkLst>
            <pc:docMk/>
            <pc:sldMk cId="2436588511" sldId="618"/>
            <ac:spMk id="5" creationId="{263F09DD-6A88-491D-BE08-FC1FA8CE1754}"/>
          </ac:spMkLst>
        </pc:spChg>
      </pc:sldChg>
      <pc:sldChg chg="modSp mod">
        <pc:chgData name="Rachel J Houghton" userId="eb43c97e479d4048" providerId="LiveId" clId="{4BF9BB75-B3E1-4BD6-ADA3-BDF961D69CFF}" dt="2020-08-30T12:27:51.668" v="23" actId="1076"/>
        <pc:sldMkLst>
          <pc:docMk/>
          <pc:sldMk cId="1613562954" sldId="619"/>
        </pc:sldMkLst>
        <pc:spChg chg="mod">
          <ac:chgData name="Rachel J Houghton" userId="eb43c97e479d4048" providerId="LiveId" clId="{4BF9BB75-B3E1-4BD6-ADA3-BDF961D69CFF}" dt="2020-08-30T12:27:51.668" v="23" actId="1076"/>
          <ac:spMkLst>
            <pc:docMk/>
            <pc:sldMk cId="1613562954" sldId="619"/>
            <ac:spMk id="5" creationId="{263F09DD-6A88-491D-BE08-FC1FA8CE1754}"/>
          </ac:spMkLst>
        </pc:spChg>
      </pc:sldChg>
      <pc:sldChg chg="modSp mod">
        <pc:chgData name="Rachel J Houghton" userId="eb43c97e479d4048" providerId="LiveId" clId="{4BF9BB75-B3E1-4BD6-ADA3-BDF961D69CFF}" dt="2020-08-30T12:26:40.035" v="21" actId="20577"/>
        <pc:sldMkLst>
          <pc:docMk/>
          <pc:sldMk cId="908022724" sldId="620"/>
        </pc:sldMkLst>
        <pc:spChg chg="mod">
          <ac:chgData name="Rachel J Houghton" userId="eb43c97e479d4048" providerId="LiveId" clId="{4BF9BB75-B3E1-4BD6-ADA3-BDF961D69CFF}" dt="2020-08-30T12:26:40.035" v="21" actId="20577"/>
          <ac:spMkLst>
            <pc:docMk/>
            <pc:sldMk cId="908022724" sldId="620"/>
            <ac:spMk id="5" creationId="{C2DF04F9-6519-42FD-B974-BA58960B0596}"/>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94EFC8-8799-4F4C-8315-F132E4ECEA7D}" type="datetimeFigureOut">
              <a:rPr lang="en-GB" smtClean="0"/>
              <a:t>30/08/2020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825CF7-397B-40E2-885F-DC75A9265B37}" type="slidenum">
              <a:rPr lang="en-GB" smtClean="0"/>
              <a:t>‹#›</a:t>
            </a:fld>
            <a:endParaRPr lang="en-GB"/>
          </a:p>
        </p:txBody>
      </p:sp>
    </p:spTree>
    <p:extLst>
      <p:ext uri="{BB962C8B-B14F-4D97-AF65-F5344CB8AC3E}">
        <p14:creationId xmlns:p14="http://schemas.microsoft.com/office/powerpoint/2010/main" val="3271312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477B08E-F819-4255-AC4F-EF53476C5F78}" type="slidenum">
              <a:rPr lang="en-GB" smtClean="0"/>
              <a:t>3</a:t>
            </a:fld>
            <a:endParaRPr lang="en-GB" dirty="0"/>
          </a:p>
        </p:txBody>
      </p:sp>
    </p:spTree>
    <p:extLst>
      <p:ext uri="{BB962C8B-B14F-4D97-AF65-F5344CB8AC3E}">
        <p14:creationId xmlns:p14="http://schemas.microsoft.com/office/powerpoint/2010/main" val="34250923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Tree>
    <p:extLst>
      <p:ext uri="{BB962C8B-B14F-4D97-AF65-F5344CB8AC3E}">
        <p14:creationId xmlns:p14="http://schemas.microsoft.com/office/powerpoint/2010/main" val="30260914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Tree>
    <p:extLst>
      <p:ext uri="{BB962C8B-B14F-4D97-AF65-F5344CB8AC3E}">
        <p14:creationId xmlns:p14="http://schemas.microsoft.com/office/powerpoint/2010/main" val="24400384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Tree>
    <p:extLst>
      <p:ext uri="{BB962C8B-B14F-4D97-AF65-F5344CB8AC3E}">
        <p14:creationId xmlns:p14="http://schemas.microsoft.com/office/powerpoint/2010/main" val="36356423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Tree>
    <p:extLst>
      <p:ext uri="{BB962C8B-B14F-4D97-AF65-F5344CB8AC3E}">
        <p14:creationId xmlns:p14="http://schemas.microsoft.com/office/powerpoint/2010/main" val="11998001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Tree>
    <p:extLst>
      <p:ext uri="{BB962C8B-B14F-4D97-AF65-F5344CB8AC3E}">
        <p14:creationId xmlns:p14="http://schemas.microsoft.com/office/powerpoint/2010/main" val="205890211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Tree>
    <p:extLst>
      <p:ext uri="{BB962C8B-B14F-4D97-AF65-F5344CB8AC3E}">
        <p14:creationId xmlns:p14="http://schemas.microsoft.com/office/powerpoint/2010/main" val="40441815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Tree>
    <p:extLst>
      <p:ext uri="{BB962C8B-B14F-4D97-AF65-F5344CB8AC3E}">
        <p14:creationId xmlns:p14="http://schemas.microsoft.com/office/powerpoint/2010/main" val="18931485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Tree>
    <p:extLst>
      <p:ext uri="{BB962C8B-B14F-4D97-AF65-F5344CB8AC3E}">
        <p14:creationId xmlns:p14="http://schemas.microsoft.com/office/powerpoint/2010/main" val="167092398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Tree>
    <p:extLst>
      <p:ext uri="{BB962C8B-B14F-4D97-AF65-F5344CB8AC3E}">
        <p14:creationId xmlns:p14="http://schemas.microsoft.com/office/powerpoint/2010/main" val="6265457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Tree>
    <p:extLst>
      <p:ext uri="{BB962C8B-B14F-4D97-AF65-F5344CB8AC3E}">
        <p14:creationId xmlns:p14="http://schemas.microsoft.com/office/powerpoint/2010/main" val="7974890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6</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056431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Tree>
    <p:extLst>
      <p:ext uri="{BB962C8B-B14F-4D97-AF65-F5344CB8AC3E}">
        <p14:creationId xmlns:p14="http://schemas.microsoft.com/office/powerpoint/2010/main" val="9773266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Tree>
    <p:extLst>
      <p:ext uri="{BB962C8B-B14F-4D97-AF65-F5344CB8AC3E}">
        <p14:creationId xmlns:p14="http://schemas.microsoft.com/office/powerpoint/2010/main" val="390116624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Tree>
    <p:extLst>
      <p:ext uri="{BB962C8B-B14F-4D97-AF65-F5344CB8AC3E}">
        <p14:creationId xmlns:p14="http://schemas.microsoft.com/office/powerpoint/2010/main" val="241049383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Tree>
    <p:extLst>
      <p:ext uri="{BB962C8B-B14F-4D97-AF65-F5344CB8AC3E}">
        <p14:creationId xmlns:p14="http://schemas.microsoft.com/office/powerpoint/2010/main" val="124580879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Tree>
    <p:extLst>
      <p:ext uri="{BB962C8B-B14F-4D97-AF65-F5344CB8AC3E}">
        <p14:creationId xmlns:p14="http://schemas.microsoft.com/office/powerpoint/2010/main" val="1541415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7</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85563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8</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5518335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Tree>
    <p:extLst>
      <p:ext uri="{BB962C8B-B14F-4D97-AF65-F5344CB8AC3E}">
        <p14:creationId xmlns:p14="http://schemas.microsoft.com/office/powerpoint/2010/main" val="4162124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Tree>
    <p:extLst>
      <p:ext uri="{BB962C8B-B14F-4D97-AF65-F5344CB8AC3E}">
        <p14:creationId xmlns:p14="http://schemas.microsoft.com/office/powerpoint/2010/main" val="8833342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Tree>
    <p:extLst>
      <p:ext uri="{BB962C8B-B14F-4D97-AF65-F5344CB8AC3E}">
        <p14:creationId xmlns:p14="http://schemas.microsoft.com/office/powerpoint/2010/main" val="33932784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Tree>
    <p:extLst>
      <p:ext uri="{BB962C8B-B14F-4D97-AF65-F5344CB8AC3E}">
        <p14:creationId xmlns:p14="http://schemas.microsoft.com/office/powerpoint/2010/main" val="25534301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Tree>
    <p:extLst>
      <p:ext uri="{BB962C8B-B14F-4D97-AF65-F5344CB8AC3E}">
        <p14:creationId xmlns:p14="http://schemas.microsoft.com/office/powerpoint/2010/main" val="33962879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Rectangle 5"/>
          <p:cNvSpPr>
            <a:spLocks noGrp="1" noChangeArrowheads="1"/>
          </p:cNvSpPr>
          <p:nvPr>
            <p:ph type="subTitle" idx="1"/>
          </p:nvPr>
        </p:nvSpPr>
        <p:spPr>
          <a:xfrm>
            <a:off x="609594" y="2538422"/>
            <a:ext cx="5486406" cy="3017426"/>
          </a:xfrm>
        </p:spPr>
        <p:txBody>
          <a:bodyPr/>
          <a:lstStyle>
            <a:lvl1pPr marL="0" indent="0">
              <a:defRPr sz="4000" b="0">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31179"/>
            <a:ext cx="3700387"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Ready-to-Progress Criterion</a:t>
            </a:r>
            <a:endParaRPr lang="en-GB" sz="2000" b="1" dirty="0">
              <a:solidFill>
                <a:schemeClr val="bg1"/>
              </a:solidFill>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32A2980B-E628-4A74-AB9C-C311E196B2D9}"/>
              </a:ext>
            </a:extLst>
          </p:cNvPr>
          <p:cNvSpPr>
            <a:spLocks noGrp="1"/>
          </p:cNvSpPr>
          <p:nvPr>
            <p:ph type="body" sz="quarter" idx="12" hasCustomPrompt="1"/>
          </p:nvPr>
        </p:nvSpPr>
        <p:spPr>
          <a:xfrm>
            <a:off x="4112499" y="2064359"/>
            <a:ext cx="2239760" cy="457200"/>
          </a:xfrm>
        </p:spPr>
        <p:txBody>
          <a:bodyPr>
            <a:normAutofit/>
          </a:bodyPr>
          <a:lstStyle>
            <a:lvl1pPr>
              <a:defRPr sz="2000" b="1">
                <a:solidFill>
                  <a:schemeClr val="bg1"/>
                </a:solidFill>
              </a:defRPr>
            </a:lvl1pPr>
            <a:lvl4pPr marL="1028674" indent="0">
              <a:buNone/>
              <a:defRPr/>
            </a:lvl4pPr>
            <a:lvl5pPr marL="1371566" indent="0" algn="l">
              <a:buNone/>
              <a:defRPr sz="2400" b="1">
                <a:solidFill>
                  <a:schemeClr val="bg1"/>
                </a:solidFill>
              </a:defRPr>
            </a:lvl5pPr>
          </a:lstStyle>
          <a:p>
            <a:pPr lvl="0"/>
            <a:r>
              <a:rPr lang="en-GB" dirty="0"/>
              <a:t>[e.g. 4NPV-1]</a:t>
            </a:r>
          </a:p>
        </p:txBody>
      </p:sp>
      <p:sp>
        <p:nvSpPr>
          <p:cNvPr id="15" name="TextBox 14">
            <a:extLst>
              <a:ext uri="{FF2B5EF4-FFF2-40B4-BE49-F238E27FC236}">
                <a16:creationId xmlns:a16="http://schemas.microsoft.com/office/drawing/2014/main" id="{932C9316-8FD4-4FD4-8E85-1A613ACCE808}"/>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6" name="Straight Connector 15">
            <a:extLst>
              <a:ext uri="{FF2B5EF4-FFF2-40B4-BE49-F238E27FC236}">
                <a16:creationId xmlns:a16="http://schemas.microsoft.com/office/drawing/2014/main" id="{79E55BB7-9C17-4F8C-93E6-62AA523F53CC}"/>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56764506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347574"/>
              </a:buClr>
              <a:buFont typeface="Arial" panose="020B0604020202020204" pitchFamily="34" charset="0"/>
              <a:buChar char="•"/>
              <a:defRPr>
                <a:solidFill>
                  <a:srgbClr val="585858"/>
                </a:solidFill>
              </a:defRPr>
            </a:lvl2pPr>
            <a:lvl3pPr marL="857228" indent="-171446">
              <a:buClr>
                <a:srgbClr val="347574"/>
              </a:buClr>
              <a:buFont typeface="Arial" panose="020B0604020202020204" pitchFamily="34" charset="0"/>
              <a:buChar char="•"/>
              <a:defRPr>
                <a:solidFill>
                  <a:srgbClr val="585858"/>
                </a:solidFill>
              </a:defRPr>
            </a:lvl3pPr>
            <a:lvl4pPr marL="1200120" indent="-171446">
              <a:buClr>
                <a:srgbClr val="347574"/>
              </a:buClr>
              <a:buFont typeface="Arial" panose="020B0604020202020204" pitchFamily="34" charset="0"/>
              <a:buChar char="•"/>
              <a:defRPr>
                <a:solidFill>
                  <a:srgbClr val="585858"/>
                </a:solidFill>
              </a:defRPr>
            </a:lvl4pPr>
            <a:lvl5pPr marL="1543012" indent="-171446">
              <a:buClr>
                <a:srgbClr val="347574"/>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a:p>
        </p:txBody>
      </p:sp>
    </p:spTree>
    <p:extLst>
      <p:ext uri="{BB962C8B-B14F-4D97-AF65-F5344CB8AC3E}">
        <p14:creationId xmlns:p14="http://schemas.microsoft.com/office/powerpoint/2010/main" val="1749831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57BA41F-3A03-4A58-BA0C-00DB3E59E8F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Content Placeholder 2"/>
          <p:cNvSpPr>
            <a:spLocks noGrp="1"/>
          </p:cNvSpPr>
          <p:nvPr>
            <p:ph sz="half" idx="1"/>
          </p:nvPr>
        </p:nvSpPr>
        <p:spPr>
          <a:xfrm>
            <a:off x="609603" y="1556792"/>
            <a:ext cx="5390388"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solidFill>
                  <a:srgbClr val="347574"/>
                </a:solidFill>
              </a:defRPr>
            </a:lvl2pPr>
            <a:lvl3pPr marL="857228" indent="-171446">
              <a:buClr>
                <a:srgbClr val="347574"/>
              </a:buClr>
              <a:buFont typeface="Arial" panose="020B0604020202020204" pitchFamily="34" charset="0"/>
              <a:buChar char="•"/>
              <a:defRPr lang="en-US" dirty="0">
                <a:solidFill>
                  <a:srgbClr val="347574"/>
                </a:solidFill>
              </a:defRPr>
            </a:lvl3pPr>
            <a:lvl4pPr marL="1200120" indent="-171446">
              <a:buClr>
                <a:srgbClr val="347574"/>
              </a:buClr>
              <a:buFont typeface="Arial" panose="020B0604020202020204" pitchFamily="34" charset="0"/>
              <a:buChar char="•"/>
              <a:defRPr lang="en-US" dirty="0">
                <a:solidFill>
                  <a:srgbClr val="347574"/>
                </a:solidFill>
              </a:defRPr>
            </a:lvl4pPr>
            <a:lvl5pPr marL="1543012" indent="-171446">
              <a:buClr>
                <a:srgbClr val="347574"/>
              </a:buClr>
              <a:buFont typeface="Arial" panose="020B0604020202020204" pitchFamily="34" charset="0"/>
              <a:buChar char="•"/>
              <a:defRPr lang="en-GB" dirty="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92012" y="1556792"/>
            <a:ext cx="5390389"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lvl2pPr>
            <a:lvl3pPr marL="857228" indent="-171446">
              <a:buClr>
                <a:srgbClr val="347574"/>
              </a:buClr>
              <a:buFont typeface="Arial" panose="020B0604020202020204" pitchFamily="34" charset="0"/>
              <a:buChar char="•"/>
              <a:defRPr lang="en-US" dirty="0"/>
            </a:lvl3pPr>
            <a:lvl4pPr marL="1200120" indent="-171446">
              <a:buClr>
                <a:srgbClr val="347574"/>
              </a:buClr>
              <a:buFont typeface="Arial" panose="020B0604020202020204" pitchFamily="34" charset="0"/>
              <a:buChar char="•"/>
              <a:defRPr lang="en-US" dirty="0"/>
            </a:lvl4pPr>
            <a:lvl5pPr marL="1543012" indent="-171446">
              <a:buClr>
                <a:srgbClr val="347574"/>
              </a:buClr>
              <a:buFont typeface="Arial" panose="020B0604020202020204" pitchFamily="34" charset="0"/>
              <a:buChar char="•"/>
              <a:defRPr lang="en-GB" dirty="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a:extLst>
              <a:ext uri="{FF2B5EF4-FFF2-40B4-BE49-F238E27FC236}">
                <a16:creationId xmlns:a16="http://schemas.microsoft.com/office/drawing/2014/main" id="{FD709824-0D61-4F8A-8ED4-0590D481ECBD}"/>
              </a:ext>
            </a:extLst>
          </p:cNvPr>
          <p:cNvSpPr>
            <a:spLocks noGrp="1" noChangeArrowheads="1"/>
          </p:cNvSpPr>
          <p:nvPr>
            <p:ph type="dt" sz="half" idx="10"/>
          </p:nvPr>
        </p:nvSpPr>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7312D66A-6DD2-45B6-8DB6-1538C1B43C97}"/>
              </a:ext>
            </a:extLst>
          </p:cNvPr>
          <p:cNvSpPr>
            <a:spLocks noGrp="1" noChangeArrowheads="1"/>
          </p:cNvSpPr>
          <p:nvPr>
            <p:ph type="ftr" sz="quarter" idx="11"/>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43F2A2D1-25EF-42F5-96D4-30359E443777}"/>
              </a:ext>
            </a:extLst>
          </p:cNvPr>
          <p:cNvSpPr>
            <a:spLocks noGrp="1" noChangeArrowheads="1"/>
          </p:cNvSpPr>
          <p:nvPr>
            <p:ph type="sldNum" sz="quarter" idx="12"/>
          </p:nvPr>
        </p:nvSpPr>
        <p:spPr/>
        <p:txBody>
          <a:bodyPr/>
          <a:lstStyle>
            <a:lvl1pPr>
              <a:defRPr/>
            </a:lvl1pPr>
          </a:lstStyle>
          <a:p>
            <a:fld id="{5028FB64-8E98-4372-891D-01B9A57CE849}" type="slidenum">
              <a:rPr lang="en-GB" altLang="en-US"/>
              <a:pPr/>
              <a:t>‹#›</a:t>
            </a:fld>
            <a:endParaRPr lang="en-GB" altLang="en-US"/>
          </a:p>
        </p:txBody>
      </p:sp>
      <p:sp>
        <p:nvSpPr>
          <p:cNvPr id="11" name="Title 1">
            <a:extLst>
              <a:ext uri="{FF2B5EF4-FFF2-40B4-BE49-F238E27FC236}">
                <a16:creationId xmlns:a16="http://schemas.microsoft.com/office/drawing/2014/main" id="{D22044D9-9B2D-4C31-8E1E-48C5DD1E1DEA}"/>
              </a:ext>
            </a:extLst>
          </p:cNvPr>
          <p:cNvSpPr>
            <a:spLocks noGrp="1"/>
          </p:cNvSpPr>
          <p:nvPr>
            <p:ph type="title"/>
          </p:nvPr>
        </p:nvSpPr>
        <p:spPr>
          <a:xfrm>
            <a:off x="601035" y="430660"/>
            <a:ext cx="10972800" cy="982117"/>
          </a:xfrm>
        </p:spPr>
        <p:txBody>
          <a:bodyPr anchor="t"/>
          <a:lstStyle>
            <a:lvl1pPr>
              <a:defRPr>
                <a:solidFill>
                  <a:srgbClr val="347574"/>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0976959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347574"/>
                </a:solidFill>
              </a:defRPr>
            </a:lvl2pPr>
            <a:lvl3pPr marL="857228" indent="-171446">
              <a:buClr>
                <a:srgbClr val="347574"/>
              </a:buClr>
              <a:buFont typeface="Arial" panose="020B0604020202020204" pitchFamily="34" charset="0"/>
              <a:buChar char="•"/>
              <a:defRPr sz="1500">
                <a:solidFill>
                  <a:srgbClr val="347574"/>
                </a:solidFill>
              </a:defRPr>
            </a:lvl3pPr>
            <a:lvl4pPr marL="1200120" indent="-171446">
              <a:buClr>
                <a:srgbClr val="347574"/>
              </a:buClr>
              <a:buFont typeface="Arial" panose="020B0604020202020204" pitchFamily="34" charset="0"/>
              <a:buChar char="•"/>
              <a:defRPr sz="1350">
                <a:solidFill>
                  <a:srgbClr val="347574"/>
                </a:solidFill>
              </a:defRPr>
            </a:lvl4pPr>
            <a:lvl5pPr marL="1543012" indent="-171446">
              <a:buClr>
                <a:srgbClr val="347574"/>
              </a:buClr>
              <a:buFont typeface="Arial" panose="020B0604020202020204" pitchFamily="34" charset="0"/>
              <a:buChar char="•"/>
              <a:defRPr sz="135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585858"/>
                </a:solidFill>
              </a:defRPr>
            </a:lvl2pPr>
            <a:lvl3pPr marL="857228" indent="-171446">
              <a:buClr>
                <a:srgbClr val="347574"/>
              </a:buClr>
              <a:buFont typeface="Arial" panose="020B0604020202020204" pitchFamily="34" charset="0"/>
              <a:buChar char="•"/>
              <a:defRPr sz="1500">
                <a:solidFill>
                  <a:srgbClr val="585858"/>
                </a:solidFill>
              </a:defRPr>
            </a:lvl3pPr>
            <a:lvl4pPr marL="1200120" indent="-171446">
              <a:buClr>
                <a:srgbClr val="347574"/>
              </a:buClr>
              <a:buFont typeface="Arial" panose="020B0604020202020204" pitchFamily="34" charset="0"/>
              <a:buChar char="•"/>
              <a:defRPr sz="1350">
                <a:solidFill>
                  <a:srgbClr val="585858"/>
                </a:solidFill>
              </a:defRPr>
            </a:lvl4pPr>
            <a:lvl5pPr marL="1543012" indent="-171446">
              <a:buClr>
                <a:srgbClr val="347574"/>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8173589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0055151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DACB76CD-2FBB-441F-8F24-50F7582353C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9600" y="4149080"/>
            <a:ext cx="10972800" cy="426170"/>
          </a:xfrm>
        </p:spPr>
        <p:txBody>
          <a:bodyPr/>
          <a:lstStyle>
            <a:lvl1pPr algn="l">
              <a:defRPr sz="1500" b="1">
                <a:solidFill>
                  <a:srgbClr val="585858"/>
                </a:solidFill>
              </a:defRPr>
            </a:lvl1pPr>
          </a:lstStyle>
          <a:p>
            <a:r>
              <a:rPr lang="en-US" dirty="0"/>
              <a:t>Click to edit Master title style</a:t>
            </a:r>
            <a:endParaRPr lang="en-GB" dirty="0"/>
          </a:p>
        </p:txBody>
      </p:sp>
      <p:sp>
        <p:nvSpPr>
          <p:cNvPr id="3" name="Picture Placeholder 2"/>
          <p:cNvSpPr>
            <a:spLocks noGrp="1"/>
          </p:cNvSpPr>
          <p:nvPr>
            <p:ph type="pic" idx="1"/>
          </p:nvPr>
        </p:nvSpPr>
        <p:spPr>
          <a:xfrm>
            <a:off x="609600" y="444962"/>
            <a:ext cx="10972800" cy="3560111"/>
          </a:xfrm>
        </p:spPr>
        <p:txBody>
          <a:bodyPr/>
          <a:lstStyle>
            <a:lvl1pPr marL="0" indent="0">
              <a:buNone/>
              <a:defRPr sz="2400">
                <a:solidFill>
                  <a:srgbClr val="585858"/>
                </a:solidFill>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pPr lvl="0"/>
            <a:endParaRPr lang="en-GB" noProof="0" dirty="0"/>
          </a:p>
        </p:txBody>
      </p:sp>
      <p:sp>
        <p:nvSpPr>
          <p:cNvPr id="4" name="Text Placeholder 3"/>
          <p:cNvSpPr>
            <a:spLocks noGrp="1"/>
          </p:cNvSpPr>
          <p:nvPr>
            <p:ph type="body" sz="half" idx="2"/>
          </p:nvPr>
        </p:nvSpPr>
        <p:spPr>
          <a:xfrm>
            <a:off x="609600" y="4725144"/>
            <a:ext cx="10972800" cy="720080"/>
          </a:xfrm>
        </p:spPr>
        <p:txBody>
          <a:bodyPr/>
          <a:lstStyle>
            <a:lvl1pPr marL="0" indent="0">
              <a:buNone/>
              <a:defRPr sz="1050">
                <a:solidFill>
                  <a:srgbClr val="585858"/>
                </a:solidFill>
              </a:defRPr>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dirty="0"/>
              <a:t>Click to edit Master text styles</a:t>
            </a:r>
          </a:p>
        </p:txBody>
      </p:sp>
      <p:sp>
        <p:nvSpPr>
          <p:cNvPr id="7" name="Date Placeholder 6">
            <a:extLst>
              <a:ext uri="{FF2B5EF4-FFF2-40B4-BE49-F238E27FC236}">
                <a16:creationId xmlns:a16="http://schemas.microsoft.com/office/drawing/2014/main" id="{5DAF0D3A-200E-48B8-9EF9-7859E1660C49}"/>
              </a:ext>
            </a:extLst>
          </p:cNvPr>
          <p:cNvSpPr>
            <a:spLocks noGrp="1" noChangeArrowheads="1"/>
          </p:cNvSpPr>
          <p:nvPr>
            <p:ph type="dt" sz="half" idx="10"/>
          </p:nvPr>
        </p:nvSpPr>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0CCEB8E3-53AE-439B-9428-72B81BD3B83C}"/>
              </a:ext>
            </a:extLst>
          </p:cNvPr>
          <p:cNvSpPr>
            <a:spLocks noGrp="1" noChangeArrowheads="1"/>
          </p:cNvSpPr>
          <p:nvPr>
            <p:ph type="ftr" sz="quarter" idx="11"/>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328C543D-1B00-4E11-9615-CDD988110A23}"/>
              </a:ext>
            </a:extLst>
          </p:cNvPr>
          <p:cNvSpPr>
            <a:spLocks noGrp="1" noChangeArrowheads="1"/>
          </p:cNvSpPr>
          <p:nvPr>
            <p:ph type="sldNum" sz="quarter" idx="12"/>
          </p:nvPr>
        </p:nvSpPr>
        <p:spPr/>
        <p:txBody>
          <a:bodyPr/>
          <a:lstStyle>
            <a:lvl1pPr>
              <a:defRPr/>
            </a:lvl1pPr>
          </a:lstStyle>
          <a:p>
            <a:fld id="{EC86FDD3-8659-4DF6-9C22-A70505F52DFB}" type="slidenum">
              <a:rPr lang="en-GB" altLang="en-US"/>
              <a:pPr/>
              <a:t>‹#›</a:t>
            </a:fld>
            <a:endParaRPr lang="en-GB" altLang="en-US"/>
          </a:p>
        </p:txBody>
      </p:sp>
    </p:spTree>
    <p:extLst>
      <p:ext uri="{BB962C8B-B14F-4D97-AF65-F5344CB8AC3E}">
        <p14:creationId xmlns:p14="http://schemas.microsoft.com/office/powerpoint/2010/main" val="414479924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p:spPr>
        <p:txBody>
          <a:bodyPr/>
          <a:lstStyle>
            <a:lvl1pPr algn="l">
              <a:defRPr sz="2000" b="0">
                <a:solidFill>
                  <a:schemeClr val="bg1"/>
                </a:solidFill>
                <a:latin typeface="+mn-lt"/>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3393953668"/>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Blank Canvas">
    <p:spTree>
      <p:nvGrpSpPr>
        <p:cNvPr id="1" name=""/>
        <p:cNvGrpSpPr/>
        <p:nvPr/>
      </p:nvGrpSpPr>
      <p:grpSpPr>
        <a:xfrm>
          <a:off x="0" y="0"/>
          <a:ext cx="0" cy="0"/>
          <a:chOff x="0" y="0"/>
          <a:chExt cx="0" cy="0"/>
        </a:xfrm>
      </p:grpSpPr>
      <p:sp>
        <p:nvSpPr>
          <p:cNvPr id="8" name="Rectangle 7"/>
          <p:cNvSpPr/>
          <p:nvPr userDrawn="1"/>
        </p:nvSpPr>
        <p:spPr>
          <a:xfrm>
            <a:off x="8016214" y="6500874"/>
            <a:ext cx="3748764"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2018 </a:t>
            </a:r>
          </a:p>
        </p:txBody>
      </p:sp>
      <p:sp>
        <p:nvSpPr>
          <p:cNvPr id="11" name="Rectangle 10"/>
          <p:cNvSpPr/>
          <p:nvPr userDrawn="1"/>
        </p:nvSpPr>
        <p:spPr>
          <a:xfrm>
            <a:off x="523034" y="6487841"/>
            <a:ext cx="3748764"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5" name="Text Placeholder 8"/>
          <p:cNvSpPr>
            <a:spLocks noGrp="1"/>
          </p:cNvSpPr>
          <p:nvPr>
            <p:ph type="body" sz="quarter" idx="11" hasCustomPrompt="1"/>
          </p:nvPr>
        </p:nvSpPr>
        <p:spPr>
          <a:xfrm>
            <a:off x="1" y="0"/>
            <a:ext cx="12192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pPr lvl="0"/>
            <a:r>
              <a:rPr lang="en-US" dirty="0"/>
              <a:t>Short Segment Title – Steps</a:t>
            </a:r>
          </a:p>
        </p:txBody>
      </p:sp>
      <p:sp>
        <p:nvSpPr>
          <p:cNvPr id="6" name="Rectangle 5"/>
          <p:cNvSpPr/>
          <p:nvPr userDrawn="1"/>
        </p:nvSpPr>
        <p:spPr>
          <a:xfrm>
            <a:off x="4221617" y="6487840"/>
            <a:ext cx="3748764"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Autumn 2018 pilot</a:t>
            </a:r>
          </a:p>
        </p:txBody>
      </p:sp>
    </p:spTree>
    <p:extLst>
      <p:ext uri="{BB962C8B-B14F-4D97-AF65-F5344CB8AC3E}">
        <p14:creationId xmlns:p14="http://schemas.microsoft.com/office/powerpoint/2010/main" val="19448628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breaker">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261610"/>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Ready-to-Progress Criterion</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707886"/>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Materials and activities to support review, practice and consolidation</a:t>
            </a:r>
            <a:endParaRPr lang="en-GB" sz="2000" b="1" dirty="0">
              <a:solidFill>
                <a:schemeClr val="bg1"/>
              </a:solidFill>
              <a:latin typeface="Arial" panose="020B0604020202020204" pitchFamily="34" charset="0"/>
              <a:cs typeface="Arial" panose="020B0604020202020204" pitchFamily="34" charset="0"/>
            </a:endParaRPr>
          </a:p>
        </p:txBody>
      </p:sp>
      <p:sp>
        <p:nvSpPr>
          <p:cNvPr id="10" name="Text Placeholder 9">
            <a:extLst>
              <a:ext uri="{FF2B5EF4-FFF2-40B4-BE49-F238E27FC236}">
                <a16:creationId xmlns:a16="http://schemas.microsoft.com/office/drawing/2014/main" id="{BADDF2D1-C1F7-4071-9225-898475DF0667}"/>
              </a:ext>
            </a:extLst>
          </p:cNvPr>
          <p:cNvSpPr>
            <a:spLocks noGrp="1"/>
          </p:cNvSpPr>
          <p:nvPr>
            <p:ph type="body" sz="quarter" idx="12" hasCustomPrompt="1"/>
          </p:nvPr>
        </p:nvSpPr>
        <p:spPr>
          <a:xfrm>
            <a:off x="609592" y="670119"/>
            <a:ext cx="6220976" cy="301224"/>
          </a:xfrm>
        </p:spPr>
        <p:txBody>
          <a:bodyPr>
            <a:normAutofit/>
          </a:bodyPr>
          <a:lstStyle>
            <a:lvl1pPr>
              <a:defRPr sz="1100">
                <a:solidFill>
                  <a:srgbClr val="FBF5D4"/>
                </a:solidFill>
              </a:defRPr>
            </a:lvl1pPr>
          </a:lstStyle>
          <a:p>
            <a:pPr lvl="0"/>
            <a:r>
              <a:rPr lang="en-US" dirty="0"/>
              <a:t>[Insert content title here]</a:t>
            </a:r>
            <a:endParaRPr lang="en-GB" dirty="0"/>
          </a:p>
        </p:txBody>
      </p:sp>
      <p:cxnSp>
        <p:nvCxnSpPr>
          <p:cNvPr id="15" name="Straight Connector 14">
            <a:extLst>
              <a:ext uri="{FF2B5EF4-FFF2-40B4-BE49-F238E27FC236}">
                <a16:creationId xmlns:a16="http://schemas.microsoft.com/office/drawing/2014/main" id="{33272041-2929-4B14-96A3-5B40E60B69AF}"/>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6DC50AC4-FE1A-4E81-A2C9-D36E400A1EB8}"/>
              </a:ext>
            </a:extLst>
          </p:cNvPr>
          <p:cNvSpPr>
            <a:spLocks noGrp="1"/>
          </p:cNvSpPr>
          <p:nvPr>
            <p:ph type="body" sz="quarter" idx="13" hasCustomPrompt="1"/>
          </p:nvPr>
        </p:nvSpPr>
        <p:spPr>
          <a:xfrm>
            <a:off x="2522847" y="498629"/>
            <a:ext cx="1191720" cy="301224"/>
          </a:xfrm>
        </p:spPr>
        <p:txBody>
          <a:bodyPr>
            <a:noAutofit/>
          </a:bodyPr>
          <a:lstStyle>
            <a:lvl1pPr>
              <a:defRPr lang="en-GB" sz="1100" b="1" dirty="0">
                <a:solidFill>
                  <a:srgbClr val="FBF5D4"/>
                </a:solidFill>
              </a:defRPr>
            </a:lvl1pPr>
          </a:lstStyle>
          <a:p>
            <a:pPr lvl="0"/>
            <a:r>
              <a:rPr lang="en-US" dirty="0"/>
              <a:t>[e.g. 4NPV-1]</a:t>
            </a:r>
            <a:endParaRPr lang="en-GB" dirty="0"/>
          </a:p>
        </p:txBody>
      </p:sp>
    </p:spTree>
    <p:extLst>
      <p:ext uri="{BB962C8B-B14F-4D97-AF65-F5344CB8AC3E}">
        <p14:creationId xmlns:p14="http://schemas.microsoft.com/office/powerpoint/2010/main" val="35372091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a:prstGeom prst="rect">
            <a:avLst/>
          </a:prstGeom>
        </p:spPr>
        <p:txBody>
          <a:bodyPr anchor="t">
            <a:normAutofit/>
          </a:bodyPr>
          <a:lstStyle>
            <a:lvl1pPr>
              <a:defRPr sz="2700">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000000"/>
              </a:buClr>
              <a:buFont typeface="Arial" panose="020B0604020202020204" pitchFamily="34" charset="0"/>
              <a:buChar char="•"/>
              <a:defRPr>
                <a:solidFill>
                  <a:srgbClr val="585858"/>
                </a:solidFill>
              </a:defRPr>
            </a:lvl2pPr>
            <a:lvl3pPr marL="857228" indent="-171446">
              <a:buClr>
                <a:srgbClr val="000000"/>
              </a:buClr>
              <a:buFont typeface="Arial" panose="020B0604020202020204" pitchFamily="34" charset="0"/>
              <a:buChar char="•"/>
              <a:defRPr>
                <a:solidFill>
                  <a:srgbClr val="585858"/>
                </a:solidFill>
              </a:defRPr>
            </a:lvl3pPr>
            <a:lvl4pPr marL="1200120" indent="-171446">
              <a:buClr>
                <a:srgbClr val="000000"/>
              </a:buClr>
              <a:buFont typeface="Arial" panose="020B0604020202020204" pitchFamily="34" charset="0"/>
              <a:buChar char="•"/>
              <a:defRPr>
                <a:solidFill>
                  <a:srgbClr val="585858"/>
                </a:solidFill>
              </a:defRPr>
            </a:lvl4pPr>
            <a:lvl5pPr marL="1543012" indent="-171446">
              <a:buClr>
                <a:srgbClr val="000000"/>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10644578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a:prstGeom prst="rect">
            <a:avLst/>
          </a:prstGeo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3121818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pic>
        <p:nvPicPr>
          <p:cNvPr id="3" name="Picture 2" descr="A picture containing object, lamp, light  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882940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RICH Slide">
    <p:spTree>
      <p:nvGrpSpPr>
        <p:cNvPr id="1" name=""/>
        <p:cNvGrpSpPr/>
        <p:nvPr/>
      </p:nvGrpSpPr>
      <p:grpSpPr>
        <a:xfrm>
          <a:off x="0" y="0"/>
          <a:ext cx="0" cy="0"/>
          <a:chOff x="0" y="0"/>
          <a:chExt cx="0" cy="0"/>
        </a:xfrm>
      </p:grpSpPr>
      <p:pic>
        <p:nvPicPr>
          <p:cNvPr id="3" name="Picture 2" descr="A picture containing object, lamp, light  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11" name="Rectangle 10">
            <a:extLst>
              <a:ext uri="{FF2B5EF4-FFF2-40B4-BE49-F238E27FC236}">
                <a16:creationId xmlns:a16="http://schemas.microsoft.com/office/drawing/2014/main" id="{89E41693-E21B-4D54-8C80-1CC464351945}"/>
              </a:ext>
            </a:extLst>
          </p:cNvPr>
          <p:cNvSpPr/>
          <p:nvPr userDrawn="1"/>
        </p:nvSpPr>
        <p:spPr>
          <a:xfrm>
            <a:off x="10102788" y="0"/>
            <a:ext cx="2089211" cy="6843740"/>
          </a:xfrm>
          <a:prstGeom prst="rect">
            <a:avLst/>
          </a:prstGeom>
          <a:solidFill>
            <a:srgbClr val="605E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438C8D22-8E9E-46F4-837A-B932422962DF}"/>
              </a:ext>
            </a:extLst>
          </p:cNvPr>
          <p:cNvSpPr/>
          <p:nvPr userDrawn="1"/>
        </p:nvSpPr>
        <p:spPr>
          <a:xfrm>
            <a:off x="8929041" y="2370808"/>
            <a:ext cx="2137603" cy="2137603"/>
          </a:xfrm>
          <a:prstGeom prst="ellipse">
            <a:avLst/>
          </a:prstGeom>
          <a:solidFill>
            <a:schemeClr val="bg1"/>
          </a:solidFill>
          <a:ln w="28575">
            <a:solidFill>
              <a:srgbClr val="9866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pic>
        <p:nvPicPr>
          <p:cNvPr id="9" name="Picture 8">
            <a:extLst>
              <a:ext uri="{FF2B5EF4-FFF2-40B4-BE49-F238E27FC236}">
                <a16:creationId xmlns:a16="http://schemas.microsoft.com/office/drawing/2014/main" id="{F57101DC-70F8-4A60-B06C-BFDFF17E4B21}"/>
              </a:ext>
            </a:extLst>
          </p:cNvPr>
          <p:cNvPicPr>
            <a:picLocks noChangeAspect="1"/>
          </p:cNvPicPr>
          <p:nvPr userDrawn="1"/>
        </p:nvPicPr>
        <p:blipFill>
          <a:blip r:embed="rId3"/>
          <a:stretch>
            <a:fillRect/>
          </a:stretch>
        </p:blipFill>
        <p:spPr>
          <a:xfrm>
            <a:off x="9489798" y="2857501"/>
            <a:ext cx="991375" cy="1142998"/>
          </a:xfrm>
          <a:prstGeom prst="rect">
            <a:avLst/>
          </a:prstGeom>
        </p:spPr>
      </p:pic>
      <p:sp>
        <p:nvSpPr>
          <p:cNvPr id="12" name="Title 1">
            <a:extLst>
              <a:ext uri="{FF2B5EF4-FFF2-40B4-BE49-F238E27FC236}">
                <a16:creationId xmlns:a16="http://schemas.microsoft.com/office/drawing/2014/main" id="{9AF1F1B0-A18C-45F2-AC38-B258B92EB3FD}"/>
              </a:ext>
            </a:extLst>
          </p:cNvPr>
          <p:cNvSpPr txBox="1">
            <a:spLocks/>
          </p:cNvSpPr>
          <p:nvPr userDrawn="1"/>
        </p:nvSpPr>
        <p:spPr>
          <a:xfrm>
            <a:off x="580702" y="1058401"/>
            <a:ext cx="7487478" cy="8858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a:lstStyle>
          <a:p>
            <a:r>
              <a:rPr lang="en-US" sz="2000" b="0" dirty="0">
                <a:solidFill>
                  <a:schemeClr val="tx1"/>
                </a:solidFill>
              </a:rPr>
              <a:t>Follow-up NRICH activity</a:t>
            </a:r>
          </a:p>
        </p:txBody>
      </p:sp>
      <p:sp>
        <p:nvSpPr>
          <p:cNvPr id="13" name="TextBox 12">
            <a:extLst>
              <a:ext uri="{FF2B5EF4-FFF2-40B4-BE49-F238E27FC236}">
                <a16:creationId xmlns:a16="http://schemas.microsoft.com/office/drawing/2014/main" id="{97A24071-2609-43AF-A462-22B6A1202038}"/>
              </a:ext>
            </a:extLst>
          </p:cNvPr>
          <p:cNvSpPr txBox="1"/>
          <p:nvPr userDrawn="1"/>
        </p:nvSpPr>
        <p:spPr>
          <a:xfrm>
            <a:off x="580702" y="5708192"/>
            <a:ext cx="9508178"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585858"/>
                </a:solidFill>
                <a:effectLst/>
                <a:uLnTx/>
                <a:uFillTx/>
                <a:latin typeface="Arial" panose="020B0604020202020204" pitchFamily="34" charset="0"/>
                <a:ea typeface="Calibri" panose="020F0502020204030204" pitchFamily="34" charset="0"/>
                <a:cs typeface="+mn-cs"/>
              </a:rPr>
              <a:t>Reproduced with permission of NRICH, University of Cambridge, all rights reserved.</a:t>
            </a:r>
            <a:endParaRPr kumimoji="0" lang="en-GB" sz="28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5" name="Text Placeholder 14">
            <a:extLst>
              <a:ext uri="{FF2B5EF4-FFF2-40B4-BE49-F238E27FC236}">
                <a16:creationId xmlns:a16="http://schemas.microsoft.com/office/drawing/2014/main" id="{35A1C8FD-060D-45A9-A073-DAF8BB9D2A6C}"/>
              </a:ext>
            </a:extLst>
          </p:cNvPr>
          <p:cNvSpPr>
            <a:spLocks noGrp="1"/>
          </p:cNvSpPr>
          <p:nvPr>
            <p:ph type="body" sz="quarter" idx="10"/>
          </p:nvPr>
        </p:nvSpPr>
        <p:spPr>
          <a:xfrm>
            <a:off x="593725" y="1556068"/>
            <a:ext cx="7902575" cy="3146425"/>
          </a:xfrm>
        </p:spPr>
        <p:txBody>
          <a:bodyPr>
            <a:normAutofit/>
          </a:bodyPr>
          <a:lstStyle>
            <a:lvl1pPr marL="342900" indent="-342900">
              <a:buFont typeface="Arial" panose="020B0604020202020204" pitchFamily="34" charset="0"/>
              <a:buChar char="•"/>
              <a:defRPr sz="2000" b="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668034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ncetm.org.uk</a:t>
            </a:r>
            <a:endParaRPr lang="en-GB" sz="2000" b="1"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885556C-F2BD-4760-85FB-6597078D93A5}"/>
              </a:ext>
            </a:extLst>
          </p:cNvPr>
          <p:cNvSpPr txBox="1"/>
          <p:nvPr userDrawn="1"/>
        </p:nvSpPr>
        <p:spPr>
          <a:xfrm>
            <a:off x="609592" y="5928092"/>
            <a:ext cx="3882509" cy="261610"/>
          </a:xfrm>
          <a:prstGeom prst="rect">
            <a:avLst/>
          </a:prstGeom>
          <a:noFill/>
        </p:spPr>
        <p:txBody>
          <a:bodyPr wrap="square" rtlCol="0">
            <a:spAutoFit/>
          </a:bodyPr>
          <a:lstStyle/>
          <a:p>
            <a:r>
              <a:rPr lang="en-GB" sz="1100" b="1" dirty="0">
                <a:solidFill>
                  <a:srgbClr val="FBF5D4"/>
                </a:solidFill>
                <a:latin typeface="Arial" panose="020B0604020202020204" pitchFamily="34" charset="0"/>
                <a:cs typeface="Arial" panose="020B0604020202020204" pitchFamily="34" charset="0"/>
              </a:rPr>
              <a:t>August 2020</a:t>
            </a:r>
          </a:p>
        </p:txBody>
      </p:sp>
      <p:sp>
        <p:nvSpPr>
          <p:cNvPr id="11" name="TextBox 10">
            <a:extLst>
              <a:ext uri="{FF2B5EF4-FFF2-40B4-BE49-F238E27FC236}">
                <a16:creationId xmlns:a16="http://schemas.microsoft.com/office/drawing/2014/main" id="{3D6A68C6-FE53-45EF-B9FF-9ED7BD263423}"/>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3" name="Straight Connector 12">
            <a:extLst>
              <a:ext uri="{FF2B5EF4-FFF2-40B4-BE49-F238E27FC236}">
                <a16:creationId xmlns:a16="http://schemas.microsoft.com/office/drawing/2014/main" id="{A1D84B4A-C7A8-4C81-8723-7E7EF3B3129A}"/>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43659273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6605391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6" name="Rectangle 4"/>
          <p:cNvSpPr>
            <a:spLocks noGrp="1" noChangeArrowheads="1"/>
          </p:cNvSpPr>
          <p:nvPr>
            <p:ph type="ctrTitle"/>
          </p:nvPr>
        </p:nvSpPr>
        <p:spPr>
          <a:xfrm>
            <a:off x="622301" y="476681"/>
            <a:ext cx="5545707" cy="576055"/>
          </a:xfrm>
        </p:spPr>
        <p:txBody>
          <a:bodyPr anchor="t"/>
          <a:lstStyle>
            <a:lvl1pPr>
              <a:defRPr>
                <a:solidFill>
                  <a:schemeClr val="bg1"/>
                </a:solidFill>
              </a:defRPr>
            </a:lvl1pPr>
          </a:lstStyle>
          <a:p>
            <a:pPr lvl="0"/>
            <a:r>
              <a:rPr lang="en-GB" noProof="0" dirty="0"/>
              <a:t>Click to edit Master title style</a:t>
            </a:r>
          </a:p>
        </p:txBody>
      </p:sp>
      <p:sp>
        <p:nvSpPr>
          <p:cNvPr id="44037" name="Rectangle 5"/>
          <p:cNvSpPr>
            <a:spLocks noGrp="1" noChangeArrowheads="1"/>
          </p:cNvSpPr>
          <p:nvPr>
            <p:ph type="subTitle" idx="1"/>
          </p:nvPr>
        </p:nvSpPr>
        <p:spPr>
          <a:xfrm>
            <a:off x="609607" y="1196750"/>
            <a:ext cx="5557348" cy="1152130"/>
          </a:xfrm>
        </p:spPr>
        <p:txBody>
          <a:bodyPr/>
          <a:lstStyle>
            <a:lvl1pPr marL="0" indent="0">
              <a:defRPr sz="2625">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a:p>
        </p:txBody>
      </p:sp>
    </p:spTree>
    <p:extLst>
      <p:ext uri="{BB962C8B-B14F-4D97-AF65-F5344CB8AC3E}">
        <p14:creationId xmlns:p14="http://schemas.microsoft.com/office/powerpoint/2010/main" val="1996169258"/>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359243-BC76-47BD-8772-C08CAEE510C4}"/>
              </a:ext>
            </a:extLst>
          </p:cNvPr>
          <p:cNvSpPr>
            <a:spLocks noGrp="1"/>
          </p:cNvSpPr>
          <p:nvPr>
            <p:ph type="title"/>
          </p:nvPr>
        </p:nvSpPr>
        <p:spPr>
          <a:xfrm>
            <a:off x="609437" y="301625"/>
            <a:ext cx="10744363" cy="1143000"/>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7E1ECB2-930A-4226-90F7-B3EB6759DCBA}"/>
              </a:ext>
            </a:extLst>
          </p:cNvPr>
          <p:cNvSpPr>
            <a:spLocks noGrp="1"/>
          </p:cNvSpPr>
          <p:nvPr>
            <p:ph type="body" idx="1"/>
          </p:nvPr>
        </p:nvSpPr>
        <p:spPr>
          <a:xfrm>
            <a:off x="609437" y="1556795"/>
            <a:ext cx="10744363" cy="449739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ED82B39C-1C43-48B4-A6E3-24BFE8E1AE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buNone/>
              <a:defRPr sz="120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1C22EAE8-1007-48BC-A80E-FDEE657EAA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buNone/>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4967EEF3-42C6-4F03-A302-69EF6E72BC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buFont typeface="Arial" panose="020B0604020202020204" pitchFamily="34" charset="0"/>
              <a:buNone/>
            </a:pPr>
            <a:endParaRPr lang="en-GB" dirty="0"/>
          </a:p>
        </p:txBody>
      </p:sp>
    </p:spTree>
    <p:extLst>
      <p:ext uri="{BB962C8B-B14F-4D97-AF65-F5344CB8AC3E}">
        <p14:creationId xmlns:p14="http://schemas.microsoft.com/office/powerpoint/2010/main" val="24933902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8" r:id="rId6"/>
    <p:sldLayoutId id="2147483667" r:id="rId7"/>
    <p:sldLayoutId id="2147483669" r:id="rId8"/>
  </p:sldLayoutIdLst>
  <p:txStyles>
    <p:title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58585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58585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58585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a:extLst>
              <a:ext uri="{FF2B5EF4-FFF2-40B4-BE49-F238E27FC236}">
                <a16:creationId xmlns:a16="http://schemas.microsoft.com/office/drawing/2014/main" id="{8813D3F6-AFE0-4E9D-851A-B5716B58BE8D}"/>
              </a:ext>
            </a:extLst>
          </p:cNvPr>
          <p:cNvSpPr>
            <a:spLocks noGrp="1" noChangeArrowheads="1"/>
          </p:cNvSpPr>
          <p:nvPr>
            <p:ph type="title"/>
          </p:nvPr>
        </p:nvSpPr>
        <p:spPr bwMode="auto">
          <a:xfrm>
            <a:off x="609437" y="301625"/>
            <a:ext cx="1097296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title style</a:t>
            </a:r>
          </a:p>
        </p:txBody>
      </p:sp>
      <p:sp>
        <p:nvSpPr>
          <p:cNvPr id="1027" name="Rectangle 5">
            <a:extLst>
              <a:ext uri="{FF2B5EF4-FFF2-40B4-BE49-F238E27FC236}">
                <a16:creationId xmlns:a16="http://schemas.microsoft.com/office/drawing/2014/main" id="{F919EB2E-C910-4BD3-AA6E-D874436CD585}"/>
              </a:ext>
            </a:extLst>
          </p:cNvPr>
          <p:cNvSpPr>
            <a:spLocks noGrp="1" noChangeArrowheads="1"/>
          </p:cNvSpPr>
          <p:nvPr>
            <p:ph type="body" idx="1"/>
          </p:nvPr>
        </p:nvSpPr>
        <p:spPr bwMode="auto">
          <a:xfrm>
            <a:off x="609606" y="1556794"/>
            <a:ext cx="10968567" cy="4385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43014" name="Rectangle 6">
            <a:extLst>
              <a:ext uri="{FF2B5EF4-FFF2-40B4-BE49-F238E27FC236}">
                <a16:creationId xmlns:a16="http://schemas.microsoft.com/office/drawing/2014/main" id="{BBF75FAD-1C64-49A9-AABE-8F0A65128F17}"/>
              </a:ext>
            </a:extLst>
          </p:cNvPr>
          <p:cNvSpPr>
            <a:spLocks noGrp="1" noChangeArrowheads="1"/>
          </p:cNvSpPr>
          <p:nvPr>
            <p:ph type="dt" sz="half" idx="2"/>
          </p:nvPr>
        </p:nvSpPr>
        <p:spPr bwMode="auto">
          <a:xfrm>
            <a:off x="609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spcBef>
                <a:spcPct val="0"/>
              </a:spcBef>
              <a:buClrTx/>
              <a:buFontTx/>
              <a:buNone/>
              <a:defRPr sz="900">
                <a:latin typeface="Arial" charset="0"/>
              </a:defRPr>
            </a:lvl1pPr>
          </a:lstStyle>
          <a:p>
            <a:pPr>
              <a:defRPr/>
            </a:pPr>
            <a:endParaRPr lang="en-GB"/>
          </a:p>
        </p:txBody>
      </p:sp>
      <p:sp>
        <p:nvSpPr>
          <p:cNvPr id="43015" name="Rectangle 7">
            <a:extLst>
              <a:ext uri="{FF2B5EF4-FFF2-40B4-BE49-F238E27FC236}">
                <a16:creationId xmlns:a16="http://schemas.microsoft.com/office/drawing/2014/main" id="{86566B38-4A46-43A1-8FF2-24E49E84A109}"/>
              </a:ext>
            </a:extLst>
          </p:cNvPr>
          <p:cNvSpPr>
            <a:spLocks noGrp="1" noChangeArrowheads="1"/>
          </p:cNvSpPr>
          <p:nvPr>
            <p:ph type="ftr" sz="quarter" idx="3"/>
          </p:nvPr>
        </p:nvSpPr>
        <p:spPr bwMode="auto">
          <a:xfrm>
            <a:off x="4165600" y="6248400"/>
            <a:ext cx="3860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a:spcBef>
                <a:spcPct val="0"/>
              </a:spcBef>
              <a:buClrTx/>
              <a:buFontTx/>
              <a:buNone/>
              <a:defRPr sz="900">
                <a:latin typeface="Arial" charset="0"/>
              </a:defRPr>
            </a:lvl1pPr>
          </a:lstStyle>
          <a:p>
            <a:pPr>
              <a:defRPr/>
            </a:pPr>
            <a:endParaRPr lang="en-GB"/>
          </a:p>
        </p:txBody>
      </p:sp>
      <p:sp>
        <p:nvSpPr>
          <p:cNvPr id="43016" name="Rectangle 8">
            <a:extLst>
              <a:ext uri="{FF2B5EF4-FFF2-40B4-BE49-F238E27FC236}">
                <a16:creationId xmlns:a16="http://schemas.microsoft.com/office/drawing/2014/main" id="{956C52DF-8098-4560-A757-D09AC7C69060}"/>
              </a:ext>
            </a:extLst>
          </p:cNvPr>
          <p:cNvSpPr>
            <a:spLocks noGrp="1" noChangeArrowheads="1"/>
          </p:cNvSpPr>
          <p:nvPr>
            <p:ph type="sldNum" sz="quarter" idx="4"/>
          </p:nvPr>
        </p:nvSpPr>
        <p:spPr bwMode="auto">
          <a:xfrm>
            <a:off x="8737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900"/>
            </a:lvl1pPr>
          </a:lstStyle>
          <a:p>
            <a:fld id="{AE284E3E-0734-4C1C-8A10-2A7D3F5CEAFB}" type="slidenum">
              <a:rPr lang="en-GB" altLang="en-US"/>
              <a:pPr/>
              <a:t>‹#›</a:t>
            </a:fld>
            <a:endParaRPr lang="en-GB" altLang="en-US"/>
          </a:p>
        </p:txBody>
      </p:sp>
    </p:spTree>
    <p:extLst>
      <p:ext uri="{BB962C8B-B14F-4D97-AF65-F5344CB8AC3E}">
        <p14:creationId xmlns:p14="http://schemas.microsoft.com/office/powerpoint/2010/main" val="1850007789"/>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Lst>
  <p:txStyles>
    <p:titleStyle>
      <a:lvl1pPr algn="l" rtl="0" eaLnBrk="0" fontAlgn="base" hangingPunct="0">
        <a:spcBef>
          <a:spcPct val="0"/>
        </a:spcBef>
        <a:spcAft>
          <a:spcPct val="0"/>
        </a:spcAft>
        <a:defRPr sz="2700" b="1">
          <a:solidFill>
            <a:srgbClr val="585858"/>
          </a:solidFill>
          <a:latin typeface="+mj-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p:titleStyle>
    <p:body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5.xml"/><Relationship Id="rId1" Type="http://schemas.openxmlformats.org/officeDocument/2006/relationships/tags" Target="../tags/tag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5.xml"/><Relationship Id="rId1" Type="http://schemas.openxmlformats.org/officeDocument/2006/relationships/tags" Target="../tags/tag3.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5.xml"/><Relationship Id="rId1" Type="http://schemas.openxmlformats.org/officeDocument/2006/relationships/tags" Target="../tags/tag4.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5.xml"/><Relationship Id="rId1" Type="http://schemas.openxmlformats.org/officeDocument/2006/relationships/tags" Target="../tags/tag5.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5.xml"/><Relationship Id="rId1" Type="http://schemas.openxmlformats.org/officeDocument/2006/relationships/tags" Target="../tags/tag6.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5.xml"/><Relationship Id="rId1" Type="http://schemas.openxmlformats.org/officeDocument/2006/relationships/tags" Target="../tags/tag7.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5.xml"/><Relationship Id="rId1" Type="http://schemas.openxmlformats.org/officeDocument/2006/relationships/tags" Target="../tags/tag8.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5.xml"/><Relationship Id="rId1" Type="http://schemas.openxmlformats.org/officeDocument/2006/relationships/tags" Target="../tags/tag9.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5.xml"/><Relationship Id="rId1" Type="http://schemas.openxmlformats.org/officeDocument/2006/relationships/tags" Target="../tags/tag10.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5.xml"/><Relationship Id="rId1" Type="http://schemas.openxmlformats.org/officeDocument/2006/relationships/tags" Target="../tags/tag11.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playlist?list=PL6gGtLyXoeq-FMWk00AlcIPo3fhGmi03D" TargetMode="External"/><Relationship Id="rId2" Type="http://schemas.openxmlformats.org/officeDocument/2006/relationships/hyperlink" Target="https://www.gov.uk/government/publications/teaching-mathematics-in-primary-schools" TargetMode="Externa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5.xml"/><Relationship Id="rId1" Type="http://schemas.openxmlformats.org/officeDocument/2006/relationships/tags" Target="../tags/tag12.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5.xml"/><Relationship Id="rId1" Type="http://schemas.openxmlformats.org/officeDocument/2006/relationships/tags" Target="../tags/tag13.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5.xml"/><Relationship Id="rId1" Type="http://schemas.openxmlformats.org/officeDocument/2006/relationships/tags" Target="../tags/tag14.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5.xml"/><Relationship Id="rId1" Type="http://schemas.openxmlformats.org/officeDocument/2006/relationships/tags" Target="../tags/tag15.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5.xml"/><Relationship Id="rId1" Type="http://schemas.openxmlformats.org/officeDocument/2006/relationships/tags" Target="../tags/tag16.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5.xml"/><Relationship Id="rId1" Type="http://schemas.openxmlformats.org/officeDocument/2006/relationships/tags" Target="../tags/tag17.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5.xml"/><Relationship Id="rId1" Type="http://schemas.openxmlformats.org/officeDocument/2006/relationships/tags" Target="../tags/tag18.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5.xml"/><Relationship Id="rId1" Type="http://schemas.openxmlformats.org/officeDocument/2006/relationships/tags" Target="../tags/tag19.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5.xml"/><Relationship Id="rId1" Type="http://schemas.openxmlformats.org/officeDocument/2006/relationships/tags" Target="../tags/tag20.xml"/></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5.xml"/><Relationship Id="rId1" Type="http://schemas.openxmlformats.org/officeDocument/2006/relationships/tags" Target="../tags/tag21.xml"/></Relationships>
</file>

<file path=ppt/slides/_rels/slide3.xml.rels><?xml version="1.0" encoding="UTF-8" standalone="yes"?>
<Relationships xmlns="http://schemas.openxmlformats.org/package/2006/relationships"><Relationship Id="rId3" Type="http://schemas.openxmlformats.org/officeDocument/2006/relationships/hyperlink" Target="https://www.ncetm.org.uk/classroom-resources/primm-1-29-using-equivalence-and-the-compensation-property-to-calculate/" TargetMode="External"/><Relationship Id="rId2" Type="http://schemas.openxmlformats.org/officeDocument/2006/relationships/notesSlide" Target="../notesSlides/notesSlide1.xml"/><Relationship Id="rId1" Type="http://schemas.openxmlformats.org/officeDocument/2006/relationships/slideLayout" Target="../slideLayouts/slideLayout8.xml"/><Relationship Id="rId6" Type="http://schemas.openxmlformats.org/officeDocument/2006/relationships/image" Target="../media/image9.png"/><Relationship Id="rId5" Type="http://schemas.openxmlformats.org/officeDocument/2006/relationships/hyperlink" Target="https://www.ncetm.org.uk/classroom-resources/primm-2-25-using-compensation-to-calculate/" TargetMode="External"/><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5.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a:extLst>
              <a:ext uri="{FF2B5EF4-FFF2-40B4-BE49-F238E27FC236}">
                <a16:creationId xmlns:a16="http://schemas.microsoft.com/office/drawing/2014/main" id="{F74FBDFE-5B30-4618-A02E-23001F05B5E9}"/>
              </a:ext>
            </a:extLst>
          </p:cNvPr>
          <p:cNvSpPr>
            <a:spLocks noGrp="1"/>
          </p:cNvSpPr>
          <p:nvPr>
            <p:ph type="subTitle" idx="1"/>
          </p:nvPr>
        </p:nvSpPr>
        <p:spPr/>
        <p:txBody>
          <a:bodyPr>
            <a:normAutofit/>
          </a:bodyPr>
          <a:lstStyle/>
          <a:p>
            <a:r>
              <a:rPr lang="en-GB" b="0" dirty="0"/>
              <a:t>Derive related calculations</a:t>
            </a:r>
          </a:p>
        </p:txBody>
      </p:sp>
      <p:sp>
        <p:nvSpPr>
          <p:cNvPr id="7" name="Text Placeholder 6">
            <a:extLst>
              <a:ext uri="{FF2B5EF4-FFF2-40B4-BE49-F238E27FC236}">
                <a16:creationId xmlns:a16="http://schemas.microsoft.com/office/drawing/2014/main" id="{DD63683B-151B-4390-A922-277AFEC04473}"/>
              </a:ext>
            </a:extLst>
          </p:cNvPr>
          <p:cNvSpPr>
            <a:spLocks noGrp="1"/>
          </p:cNvSpPr>
          <p:nvPr>
            <p:ph type="body" sz="quarter" idx="12"/>
          </p:nvPr>
        </p:nvSpPr>
        <p:spPr/>
        <p:txBody>
          <a:bodyPr/>
          <a:lstStyle/>
          <a:p>
            <a:r>
              <a:rPr lang="en-GB" dirty="0"/>
              <a:t>6AS/MD-2</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DAE78-2297-4C93-80B1-839F45DB3455}"/>
              </a:ext>
            </a:extLst>
          </p:cNvPr>
          <p:cNvSpPr>
            <a:spLocks noGrp="1"/>
          </p:cNvSpPr>
          <p:nvPr>
            <p:ph type="title"/>
          </p:nvPr>
        </p:nvSpPr>
        <p:spPr/>
        <p:txBody>
          <a:bodyPr/>
          <a:lstStyle/>
          <a:p>
            <a:r>
              <a:rPr lang="en-GB" dirty="0"/>
              <a:t>6AS/MD-2 Derive related calculations</a:t>
            </a:r>
          </a:p>
        </p:txBody>
      </p:sp>
      <p:sp>
        <p:nvSpPr>
          <p:cNvPr id="6" name="TextBox 5">
            <a:extLst>
              <a:ext uri="{FF2B5EF4-FFF2-40B4-BE49-F238E27FC236}">
                <a16:creationId xmlns:a16="http://schemas.microsoft.com/office/drawing/2014/main" id="{DA728999-DAFF-4A71-A141-321439EFE6C9}"/>
              </a:ext>
            </a:extLst>
          </p:cNvPr>
          <p:cNvSpPr txBox="1"/>
          <p:nvPr/>
        </p:nvSpPr>
        <p:spPr>
          <a:xfrm>
            <a:off x="1271464" y="2017538"/>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252 = 3 × 84</a:t>
            </a:r>
          </a:p>
        </p:txBody>
      </p:sp>
      <p:sp>
        <p:nvSpPr>
          <p:cNvPr id="7" name="Rectangle 4"/>
          <p:cNvSpPr>
            <a:spLocks noChangeArrowheads="1"/>
          </p:cNvSpPr>
          <p:nvPr/>
        </p:nvSpPr>
        <p:spPr bwMode="auto">
          <a:xfrm>
            <a:off x="1524001" y="383401"/>
            <a:ext cx="184731"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br>
              <a:rPr kumimoji="0" lang="en-GB" altLang="en-US" sz="1200" b="0" i="0" u="none" strike="noStrike" kern="1200" cap="none" spc="0" normalizeH="0" baseline="0" noProof="0">
                <a:ln>
                  <a:noFill/>
                </a:ln>
                <a:solidFill>
                  <a:srgbClr val="0D0D0D"/>
                </a:solidFill>
                <a:effectLst/>
                <a:uLnTx/>
                <a:uFillTx/>
                <a:latin typeface="Arial" panose="020B0604020202020204" pitchFamily="34" charset="0"/>
                <a:ea typeface="Malgun Gothic" panose="020B0503020000020004" pitchFamily="34" charset="-127"/>
                <a:cs typeface="Arial" panose="020B0604020202020204" pitchFamily="34" charset="0"/>
              </a:rPr>
            </a:br>
            <a:endParaRPr kumimoji="0" lang="en-GB" altLang="en-US" sz="2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8" name="TextBox 7">
            <a:extLst>
              <a:ext uri="{FF2B5EF4-FFF2-40B4-BE49-F238E27FC236}">
                <a16:creationId xmlns:a16="http://schemas.microsoft.com/office/drawing/2014/main" id="{8C488E6A-83BD-4490-AD6C-C0C51536FB8D}"/>
              </a:ext>
            </a:extLst>
          </p:cNvPr>
          <p:cNvSpPr txBox="1"/>
          <p:nvPr/>
        </p:nvSpPr>
        <p:spPr>
          <a:xfrm>
            <a:off x="1271464" y="3097587"/>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2,520 = 30 ×</a:t>
            </a:r>
          </a:p>
        </p:txBody>
      </p:sp>
      <p:sp>
        <p:nvSpPr>
          <p:cNvPr id="3" name="Rectangle 2">
            <a:extLst>
              <a:ext uri="{FF2B5EF4-FFF2-40B4-BE49-F238E27FC236}">
                <a16:creationId xmlns:a16="http://schemas.microsoft.com/office/drawing/2014/main" id="{B4B0EEF3-2782-411A-B824-F1676674D6D2}"/>
              </a:ext>
            </a:extLst>
          </p:cNvPr>
          <p:cNvSpPr/>
          <p:nvPr/>
        </p:nvSpPr>
        <p:spPr bwMode="auto">
          <a:xfrm>
            <a:off x="3765104" y="3097587"/>
            <a:ext cx="1251327" cy="641526"/>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solidFill>
                  <a:sysClr val="windowText" lastClr="000000"/>
                </a:solidFill>
              </a:ln>
              <a:solidFill>
                <a:srgbClr val="000000"/>
              </a:solidFill>
              <a:effectLst/>
              <a:uLnTx/>
              <a:uFillTx/>
              <a:latin typeface="Arial" charset="0"/>
              <a:ea typeface="+mn-ea"/>
              <a:cs typeface="+mn-cs"/>
            </a:endParaRPr>
          </a:p>
        </p:txBody>
      </p:sp>
      <p:sp>
        <p:nvSpPr>
          <p:cNvPr id="9" name="TextBox 8">
            <a:extLst>
              <a:ext uri="{FF2B5EF4-FFF2-40B4-BE49-F238E27FC236}">
                <a16:creationId xmlns:a16="http://schemas.microsoft.com/office/drawing/2014/main" id="{7EF6476A-29BA-41F3-926F-20A5B913D6A6}"/>
              </a:ext>
            </a:extLst>
          </p:cNvPr>
          <p:cNvSpPr txBox="1"/>
          <p:nvPr/>
        </p:nvSpPr>
        <p:spPr>
          <a:xfrm>
            <a:off x="1271464" y="4234387"/>
            <a:ext cx="4431246"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2,520 = 30 ×    84</a:t>
            </a:r>
          </a:p>
        </p:txBody>
      </p:sp>
      <p:sp>
        <p:nvSpPr>
          <p:cNvPr id="10" name="Rectangle 9">
            <a:extLst>
              <a:ext uri="{FF2B5EF4-FFF2-40B4-BE49-F238E27FC236}">
                <a16:creationId xmlns:a16="http://schemas.microsoft.com/office/drawing/2014/main" id="{58951837-B3EC-4729-AEE8-2403C3A76949}"/>
              </a:ext>
            </a:extLst>
          </p:cNvPr>
          <p:cNvSpPr/>
          <p:nvPr/>
        </p:nvSpPr>
        <p:spPr bwMode="auto">
          <a:xfrm>
            <a:off x="3765104" y="4234387"/>
            <a:ext cx="1251327" cy="641526"/>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solidFill>
                  <a:sysClr val="windowText" lastClr="000000"/>
                </a:solidFill>
              </a:ln>
              <a:solidFill>
                <a:srgbClr val="000000"/>
              </a:solidFill>
              <a:effectLst/>
              <a:uLnTx/>
              <a:uFillTx/>
              <a:latin typeface="Arial" charset="0"/>
              <a:ea typeface="+mn-ea"/>
              <a:cs typeface="+mn-cs"/>
            </a:endParaRPr>
          </a:p>
        </p:txBody>
      </p:sp>
      <p:sp>
        <p:nvSpPr>
          <p:cNvPr id="5" name="Content Placeholder 2">
            <a:extLst>
              <a:ext uri="{FF2B5EF4-FFF2-40B4-BE49-F238E27FC236}">
                <a16:creationId xmlns:a16="http://schemas.microsoft.com/office/drawing/2014/main" id="{263F09DD-6A88-491D-BE08-FC1FA8CE1754}"/>
              </a:ext>
            </a:extLst>
          </p:cNvPr>
          <p:cNvSpPr txBox="1">
            <a:spLocks/>
          </p:cNvSpPr>
          <p:nvPr/>
        </p:nvSpPr>
        <p:spPr>
          <a:xfrm>
            <a:off x="6225324" y="1814513"/>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Use the first calculation to derive the missing term in the second calculation.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Explain your reasoning.</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22714336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 grpId="0" animBg="1"/>
      <p:bldP spid="9" grpId="0"/>
      <p:bldP spid="10"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DAE78-2297-4C93-80B1-839F45DB3455}"/>
              </a:ext>
            </a:extLst>
          </p:cNvPr>
          <p:cNvSpPr>
            <a:spLocks noGrp="1"/>
          </p:cNvSpPr>
          <p:nvPr>
            <p:ph type="title"/>
          </p:nvPr>
        </p:nvSpPr>
        <p:spPr/>
        <p:txBody>
          <a:bodyPr/>
          <a:lstStyle/>
          <a:p>
            <a:r>
              <a:rPr lang="en-GB" dirty="0"/>
              <a:t>6AS/MD-2 Derive related calculations</a:t>
            </a:r>
          </a:p>
        </p:txBody>
      </p:sp>
      <p:sp>
        <p:nvSpPr>
          <p:cNvPr id="6" name="TextBox 5">
            <a:extLst>
              <a:ext uri="{FF2B5EF4-FFF2-40B4-BE49-F238E27FC236}">
                <a16:creationId xmlns:a16="http://schemas.microsoft.com/office/drawing/2014/main" id="{DA728999-DAFF-4A71-A141-321439EFE6C9}"/>
              </a:ext>
            </a:extLst>
          </p:cNvPr>
          <p:cNvSpPr txBox="1"/>
          <p:nvPr/>
        </p:nvSpPr>
        <p:spPr>
          <a:xfrm>
            <a:off x="1271464" y="2017538"/>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252 = 3 × 84</a:t>
            </a:r>
          </a:p>
        </p:txBody>
      </p:sp>
      <p:sp>
        <p:nvSpPr>
          <p:cNvPr id="7" name="Rectangle 4"/>
          <p:cNvSpPr>
            <a:spLocks noChangeArrowheads="1"/>
          </p:cNvSpPr>
          <p:nvPr/>
        </p:nvSpPr>
        <p:spPr bwMode="auto">
          <a:xfrm>
            <a:off x="1524001" y="383401"/>
            <a:ext cx="184731"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br>
              <a:rPr kumimoji="0" lang="en-GB" altLang="en-US" sz="1200" b="0" i="0" u="none" strike="noStrike" kern="1200" cap="none" spc="0" normalizeH="0" baseline="0" noProof="0">
                <a:ln>
                  <a:noFill/>
                </a:ln>
                <a:solidFill>
                  <a:srgbClr val="0D0D0D"/>
                </a:solidFill>
                <a:effectLst/>
                <a:uLnTx/>
                <a:uFillTx/>
                <a:latin typeface="Arial" panose="020B0604020202020204" pitchFamily="34" charset="0"/>
                <a:ea typeface="Malgun Gothic" panose="020B0503020000020004" pitchFamily="34" charset="-127"/>
                <a:cs typeface="Arial" panose="020B0604020202020204" pitchFamily="34" charset="0"/>
              </a:rPr>
            </a:br>
            <a:endParaRPr kumimoji="0" lang="en-GB" altLang="en-US" sz="2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8" name="TextBox 7">
            <a:extLst>
              <a:ext uri="{FF2B5EF4-FFF2-40B4-BE49-F238E27FC236}">
                <a16:creationId xmlns:a16="http://schemas.microsoft.com/office/drawing/2014/main" id="{8C488E6A-83BD-4490-AD6C-C0C51536FB8D}"/>
              </a:ext>
            </a:extLst>
          </p:cNvPr>
          <p:cNvSpPr txBox="1"/>
          <p:nvPr/>
        </p:nvSpPr>
        <p:spPr>
          <a:xfrm>
            <a:off x="1271464" y="3097587"/>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 3 × 85 </a:t>
            </a:r>
          </a:p>
        </p:txBody>
      </p:sp>
      <p:sp>
        <p:nvSpPr>
          <p:cNvPr id="3" name="Rectangle 2">
            <a:extLst>
              <a:ext uri="{FF2B5EF4-FFF2-40B4-BE49-F238E27FC236}">
                <a16:creationId xmlns:a16="http://schemas.microsoft.com/office/drawing/2014/main" id="{B4B0EEF3-2782-411A-B824-F1676674D6D2}"/>
              </a:ext>
            </a:extLst>
          </p:cNvPr>
          <p:cNvSpPr/>
          <p:nvPr/>
        </p:nvSpPr>
        <p:spPr bwMode="auto">
          <a:xfrm>
            <a:off x="1271465" y="3097587"/>
            <a:ext cx="1011468" cy="641526"/>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solidFill>
                  <a:sysClr val="windowText" lastClr="000000"/>
                </a:solidFill>
              </a:ln>
              <a:solidFill>
                <a:srgbClr val="000000"/>
              </a:solidFill>
              <a:effectLst/>
              <a:uLnTx/>
              <a:uFillTx/>
              <a:latin typeface="Arial" charset="0"/>
              <a:ea typeface="+mn-ea"/>
              <a:cs typeface="+mn-cs"/>
            </a:endParaRPr>
          </a:p>
        </p:txBody>
      </p:sp>
      <p:sp>
        <p:nvSpPr>
          <p:cNvPr id="9" name="TextBox 8">
            <a:extLst>
              <a:ext uri="{FF2B5EF4-FFF2-40B4-BE49-F238E27FC236}">
                <a16:creationId xmlns:a16="http://schemas.microsoft.com/office/drawing/2014/main" id="{7EF6476A-29BA-41F3-926F-20A5B913D6A6}"/>
              </a:ext>
            </a:extLst>
          </p:cNvPr>
          <p:cNvSpPr txBox="1"/>
          <p:nvPr/>
        </p:nvSpPr>
        <p:spPr>
          <a:xfrm>
            <a:off x="1271464" y="4234387"/>
            <a:ext cx="4431246"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255  = 3 x 85</a:t>
            </a:r>
          </a:p>
        </p:txBody>
      </p:sp>
      <p:sp>
        <p:nvSpPr>
          <p:cNvPr id="10" name="Rectangle 9">
            <a:extLst>
              <a:ext uri="{FF2B5EF4-FFF2-40B4-BE49-F238E27FC236}">
                <a16:creationId xmlns:a16="http://schemas.microsoft.com/office/drawing/2014/main" id="{58951837-B3EC-4729-AEE8-2403C3A76949}"/>
              </a:ext>
            </a:extLst>
          </p:cNvPr>
          <p:cNvSpPr/>
          <p:nvPr/>
        </p:nvSpPr>
        <p:spPr bwMode="auto">
          <a:xfrm>
            <a:off x="1271465" y="4234387"/>
            <a:ext cx="1011468" cy="641526"/>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45720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800" b="0" i="0" u="none" strike="noStrike" kern="1200" cap="none" spc="0" normalizeH="0" baseline="0" noProof="0" dirty="0">
                <a:ln>
                  <a:solidFill>
                    <a:sysClr val="windowText" lastClr="000000"/>
                  </a:solidFill>
                </a:ln>
                <a:solidFill>
                  <a:srgbClr val="000000"/>
                </a:solidFill>
                <a:effectLst/>
                <a:uLnTx/>
                <a:uFillTx/>
                <a:latin typeface="Arial" charset="0"/>
                <a:ea typeface="+mn-ea"/>
                <a:cs typeface="+mn-cs"/>
              </a:rPr>
              <a:t>  </a:t>
            </a:r>
          </a:p>
        </p:txBody>
      </p:sp>
      <p:sp>
        <p:nvSpPr>
          <p:cNvPr id="5" name="Content Placeholder 2">
            <a:extLst>
              <a:ext uri="{FF2B5EF4-FFF2-40B4-BE49-F238E27FC236}">
                <a16:creationId xmlns:a16="http://schemas.microsoft.com/office/drawing/2014/main" id="{263F09DD-6A88-491D-BE08-FC1FA8CE1754}"/>
              </a:ext>
            </a:extLst>
          </p:cNvPr>
          <p:cNvSpPr txBox="1">
            <a:spLocks/>
          </p:cNvSpPr>
          <p:nvPr/>
        </p:nvSpPr>
        <p:spPr>
          <a:xfrm>
            <a:off x="6225324" y="1828800"/>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Use the first calculation to derive the missing term in the second calculation.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Explain your reasoning.</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1613562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 grpId="0" animBg="1"/>
      <p:bldP spid="9" grpId="0"/>
      <p:bldP spid="1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DAE78-2297-4C93-80B1-839F45DB3455}"/>
              </a:ext>
            </a:extLst>
          </p:cNvPr>
          <p:cNvSpPr>
            <a:spLocks noGrp="1"/>
          </p:cNvSpPr>
          <p:nvPr>
            <p:ph type="title"/>
          </p:nvPr>
        </p:nvSpPr>
        <p:spPr/>
        <p:txBody>
          <a:bodyPr/>
          <a:lstStyle/>
          <a:p>
            <a:r>
              <a:rPr lang="en-GB" dirty="0"/>
              <a:t>6AS/MD-2 Derive related calculations</a:t>
            </a:r>
          </a:p>
        </p:txBody>
      </p:sp>
      <p:sp>
        <p:nvSpPr>
          <p:cNvPr id="6" name="TextBox 5">
            <a:extLst>
              <a:ext uri="{FF2B5EF4-FFF2-40B4-BE49-F238E27FC236}">
                <a16:creationId xmlns:a16="http://schemas.microsoft.com/office/drawing/2014/main" id="{DA728999-DAFF-4A71-A141-321439EFE6C9}"/>
              </a:ext>
            </a:extLst>
          </p:cNvPr>
          <p:cNvSpPr txBox="1"/>
          <p:nvPr/>
        </p:nvSpPr>
        <p:spPr>
          <a:xfrm>
            <a:off x="1271464" y="2017538"/>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252 = 3 × 84</a:t>
            </a:r>
          </a:p>
        </p:txBody>
      </p:sp>
      <p:sp>
        <p:nvSpPr>
          <p:cNvPr id="7" name="Rectangle 4"/>
          <p:cNvSpPr>
            <a:spLocks noChangeArrowheads="1"/>
          </p:cNvSpPr>
          <p:nvPr/>
        </p:nvSpPr>
        <p:spPr bwMode="auto">
          <a:xfrm>
            <a:off x="1524001" y="383401"/>
            <a:ext cx="184731"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br>
              <a:rPr kumimoji="0" lang="en-GB" altLang="en-US" sz="1200" b="0" i="0" u="none" strike="noStrike" kern="1200" cap="none" spc="0" normalizeH="0" baseline="0" noProof="0">
                <a:ln>
                  <a:noFill/>
                </a:ln>
                <a:solidFill>
                  <a:srgbClr val="0D0D0D"/>
                </a:solidFill>
                <a:effectLst/>
                <a:uLnTx/>
                <a:uFillTx/>
                <a:latin typeface="Arial" panose="020B0604020202020204" pitchFamily="34" charset="0"/>
                <a:ea typeface="Malgun Gothic" panose="020B0503020000020004" pitchFamily="34" charset="-127"/>
                <a:cs typeface="Arial" panose="020B0604020202020204" pitchFamily="34" charset="0"/>
              </a:rPr>
            </a:br>
            <a:endParaRPr kumimoji="0" lang="en-GB" altLang="en-US" sz="2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8" name="TextBox 7">
            <a:extLst>
              <a:ext uri="{FF2B5EF4-FFF2-40B4-BE49-F238E27FC236}">
                <a16:creationId xmlns:a16="http://schemas.microsoft.com/office/drawing/2014/main" id="{8C488E6A-83BD-4490-AD6C-C0C51536FB8D}"/>
              </a:ext>
            </a:extLst>
          </p:cNvPr>
          <p:cNvSpPr txBox="1"/>
          <p:nvPr/>
        </p:nvSpPr>
        <p:spPr>
          <a:xfrm>
            <a:off x="1271464" y="3097587"/>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252 = 3 ×        × 2 </a:t>
            </a:r>
          </a:p>
        </p:txBody>
      </p:sp>
      <p:sp>
        <p:nvSpPr>
          <p:cNvPr id="3" name="Rectangle 2">
            <a:extLst>
              <a:ext uri="{FF2B5EF4-FFF2-40B4-BE49-F238E27FC236}">
                <a16:creationId xmlns:a16="http://schemas.microsoft.com/office/drawing/2014/main" id="{B4B0EEF3-2782-411A-B824-F1676674D6D2}"/>
              </a:ext>
            </a:extLst>
          </p:cNvPr>
          <p:cNvSpPr/>
          <p:nvPr/>
        </p:nvSpPr>
        <p:spPr bwMode="auto">
          <a:xfrm>
            <a:off x="3141695" y="3097587"/>
            <a:ext cx="732652" cy="641526"/>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solidFill>
                  <a:sysClr val="windowText" lastClr="000000"/>
                </a:solidFill>
              </a:ln>
              <a:solidFill>
                <a:srgbClr val="000000"/>
              </a:solidFill>
              <a:effectLst/>
              <a:uLnTx/>
              <a:uFillTx/>
              <a:latin typeface="Arial" charset="0"/>
              <a:ea typeface="+mn-ea"/>
              <a:cs typeface="+mn-cs"/>
            </a:endParaRPr>
          </a:p>
        </p:txBody>
      </p:sp>
      <p:sp>
        <p:nvSpPr>
          <p:cNvPr id="9" name="TextBox 8">
            <a:extLst>
              <a:ext uri="{FF2B5EF4-FFF2-40B4-BE49-F238E27FC236}">
                <a16:creationId xmlns:a16="http://schemas.microsoft.com/office/drawing/2014/main" id="{7EF6476A-29BA-41F3-926F-20A5B913D6A6}"/>
              </a:ext>
            </a:extLst>
          </p:cNvPr>
          <p:cNvSpPr txBox="1"/>
          <p:nvPr/>
        </p:nvSpPr>
        <p:spPr>
          <a:xfrm>
            <a:off x="1271464" y="4234387"/>
            <a:ext cx="4431246"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252 = 3 ×  42  × 2</a:t>
            </a:r>
          </a:p>
        </p:txBody>
      </p:sp>
      <p:sp>
        <p:nvSpPr>
          <p:cNvPr id="10" name="Rectangle 9">
            <a:extLst>
              <a:ext uri="{FF2B5EF4-FFF2-40B4-BE49-F238E27FC236}">
                <a16:creationId xmlns:a16="http://schemas.microsoft.com/office/drawing/2014/main" id="{58951837-B3EC-4729-AEE8-2403C3A76949}"/>
              </a:ext>
            </a:extLst>
          </p:cNvPr>
          <p:cNvSpPr/>
          <p:nvPr/>
        </p:nvSpPr>
        <p:spPr bwMode="auto">
          <a:xfrm>
            <a:off x="3141694" y="4234387"/>
            <a:ext cx="732652" cy="641526"/>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solidFill>
                  <a:sysClr val="windowText" lastClr="000000"/>
                </a:solidFill>
              </a:ln>
              <a:solidFill>
                <a:srgbClr val="000000"/>
              </a:solidFill>
              <a:effectLst/>
              <a:uLnTx/>
              <a:uFillTx/>
              <a:latin typeface="Arial" charset="0"/>
              <a:ea typeface="+mn-ea"/>
              <a:cs typeface="+mn-cs"/>
            </a:endParaRPr>
          </a:p>
        </p:txBody>
      </p:sp>
      <p:sp>
        <p:nvSpPr>
          <p:cNvPr id="5" name="Content Placeholder 2">
            <a:extLst>
              <a:ext uri="{FF2B5EF4-FFF2-40B4-BE49-F238E27FC236}">
                <a16:creationId xmlns:a16="http://schemas.microsoft.com/office/drawing/2014/main" id="{263F09DD-6A88-491D-BE08-FC1FA8CE1754}"/>
              </a:ext>
            </a:extLst>
          </p:cNvPr>
          <p:cNvSpPr txBox="1">
            <a:spLocks/>
          </p:cNvSpPr>
          <p:nvPr/>
        </p:nvSpPr>
        <p:spPr>
          <a:xfrm>
            <a:off x="6225324" y="1688132"/>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Use the first calculation to derive the missing term in the second calculation.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Explain your reasoning.</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4225386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 grpId="0" animBg="1"/>
      <p:bldP spid="9" grpId="0"/>
      <p:bldP spid="1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DAE78-2297-4C93-80B1-839F45DB3455}"/>
              </a:ext>
            </a:extLst>
          </p:cNvPr>
          <p:cNvSpPr>
            <a:spLocks noGrp="1"/>
          </p:cNvSpPr>
          <p:nvPr>
            <p:ph type="title"/>
          </p:nvPr>
        </p:nvSpPr>
        <p:spPr/>
        <p:txBody>
          <a:bodyPr/>
          <a:lstStyle/>
          <a:p>
            <a:r>
              <a:rPr lang="en-GB" dirty="0"/>
              <a:t>6AS/MD-2 Derive related calculations</a:t>
            </a:r>
          </a:p>
        </p:txBody>
      </p:sp>
      <p:sp>
        <p:nvSpPr>
          <p:cNvPr id="6" name="TextBox 5">
            <a:extLst>
              <a:ext uri="{FF2B5EF4-FFF2-40B4-BE49-F238E27FC236}">
                <a16:creationId xmlns:a16="http://schemas.microsoft.com/office/drawing/2014/main" id="{DA728999-DAFF-4A71-A141-321439EFE6C9}"/>
              </a:ext>
            </a:extLst>
          </p:cNvPr>
          <p:cNvSpPr txBox="1"/>
          <p:nvPr/>
        </p:nvSpPr>
        <p:spPr>
          <a:xfrm>
            <a:off x="1271464" y="2017538"/>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252 = 3 × 84</a:t>
            </a:r>
          </a:p>
        </p:txBody>
      </p:sp>
      <p:sp>
        <p:nvSpPr>
          <p:cNvPr id="7" name="Rectangle 4"/>
          <p:cNvSpPr>
            <a:spLocks noChangeArrowheads="1"/>
          </p:cNvSpPr>
          <p:nvPr/>
        </p:nvSpPr>
        <p:spPr bwMode="auto">
          <a:xfrm>
            <a:off x="1524001" y="383401"/>
            <a:ext cx="184731"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br>
              <a:rPr kumimoji="0" lang="en-GB" altLang="en-US" sz="1200" b="0" i="0" u="none" strike="noStrike" kern="1200" cap="none" spc="0" normalizeH="0" baseline="0" noProof="0">
                <a:ln>
                  <a:noFill/>
                </a:ln>
                <a:solidFill>
                  <a:srgbClr val="0D0D0D"/>
                </a:solidFill>
                <a:effectLst/>
                <a:uLnTx/>
                <a:uFillTx/>
                <a:latin typeface="Arial" panose="020B0604020202020204" pitchFamily="34" charset="0"/>
                <a:ea typeface="Malgun Gothic" panose="020B0503020000020004" pitchFamily="34" charset="-127"/>
                <a:cs typeface="Arial" panose="020B0604020202020204" pitchFamily="34" charset="0"/>
              </a:rPr>
            </a:br>
            <a:endParaRPr kumimoji="0" lang="en-GB" altLang="en-US" sz="2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8" name="TextBox 7">
            <a:extLst>
              <a:ext uri="{FF2B5EF4-FFF2-40B4-BE49-F238E27FC236}">
                <a16:creationId xmlns:a16="http://schemas.microsoft.com/office/drawing/2014/main" id="{8C488E6A-83BD-4490-AD6C-C0C51536FB8D}"/>
              </a:ext>
            </a:extLst>
          </p:cNvPr>
          <p:cNvSpPr txBox="1"/>
          <p:nvPr/>
        </p:nvSpPr>
        <p:spPr>
          <a:xfrm>
            <a:off x="1271464" y="3097587"/>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252 = 3 × 60 + 3 ×  </a:t>
            </a:r>
          </a:p>
        </p:txBody>
      </p:sp>
      <p:sp>
        <p:nvSpPr>
          <p:cNvPr id="3" name="Rectangle 2">
            <a:extLst>
              <a:ext uri="{FF2B5EF4-FFF2-40B4-BE49-F238E27FC236}">
                <a16:creationId xmlns:a16="http://schemas.microsoft.com/office/drawing/2014/main" id="{B4B0EEF3-2782-411A-B824-F1676674D6D2}"/>
              </a:ext>
            </a:extLst>
          </p:cNvPr>
          <p:cNvSpPr/>
          <p:nvPr/>
        </p:nvSpPr>
        <p:spPr bwMode="auto">
          <a:xfrm>
            <a:off x="4791622" y="3097587"/>
            <a:ext cx="817518" cy="641526"/>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solidFill>
                  <a:sysClr val="windowText" lastClr="000000"/>
                </a:solidFill>
              </a:ln>
              <a:solidFill>
                <a:srgbClr val="000000"/>
              </a:solidFill>
              <a:effectLst/>
              <a:uLnTx/>
              <a:uFillTx/>
              <a:latin typeface="Arial" charset="0"/>
              <a:ea typeface="+mn-ea"/>
              <a:cs typeface="+mn-cs"/>
            </a:endParaRPr>
          </a:p>
        </p:txBody>
      </p:sp>
      <p:sp>
        <p:nvSpPr>
          <p:cNvPr id="9" name="TextBox 8">
            <a:extLst>
              <a:ext uri="{FF2B5EF4-FFF2-40B4-BE49-F238E27FC236}">
                <a16:creationId xmlns:a16="http://schemas.microsoft.com/office/drawing/2014/main" id="{7EF6476A-29BA-41F3-926F-20A5B913D6A6}"/>
              </a:ext>
            </a:extLst>
          </p:cNvPr>
          <p:cNvSpPr txBox="1"/>
          <p:nvPr/>
        </p:nvSpPr>
        <p:spPr>
          <a:xfrm>
            <a:off x="1271464" y="4234387"/>
            <a:ext cx="4431246"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252 = 3 × 60 + 3 ×  24</a:t>
            </a:r>
          </a:p>
        </p:txBody>
      </p:sp>
      <p:sp>
        <p:nvSpPr>
          <p:cNvPr id="10" name="Rectangle 9">
            <a:extLst>
              <a:ext uri="{FF2B5EF4-FFF2-40B4-BE49-F238E27FC236}">
                <a16:creationId xmlns:a16="http://schemas.microsoft.com/office/drawing/2014/main" id="{58951837-B3EC-4729-AEE8-2403C3A76949}"/>
              </a:ext>
            </a:extLst>
          </p:cNvPr>
          <p:cNvSpPr/>
          <p:nvPr/>
        </p:nvSpPr>
        <p:spPr bwMode="auto">
          <a:xfrm>
            <a:off x="4791622" y="4234387"/>
            <a:ext cx="817518" cy="641526"/>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solidFill>
                  <a:sysClr val="windowText" lastClr="000000"/>
                </a:solidFill>
              </a:ln>
              <a:solidFill>
                <a:srgbClr val="000000"/>
              </a:solidFill>
              <a:effectLst/>
              <a:uLnTx/>
              <a:uFillTx/>
              <a:latin typeface="Arial" charset="0"/>
              <a:ea typeface="+mn-ea"/>
              <a:cs typeface="+mn-cs"/>
            </a:endParaRPr>
          </a:p>
        </p:txBody>
      </p:sp>
      <p:sp>
        <p:nvSpPr>
          <p:cNvPr id="5" name="Content Placeholder 2">
            <a:extLst>
              <a:ext uri="{FF2B5EF4-FFF2-40B4-BE49-F238E27FC236}">
                <a16:creationId xmlns:a16="http://schemas.microsoft.com/office/drawing/2014/main" id="{263F09DD-6A88-491D-BE08-FC1FA8CE1754}"/>
              </a:ext>
            </a:extLst>
          </p:cNvPr>
          <p:cNvSpPr txBox="1">
            <a:spLocks/>
          </p:cNvSpPr>
          <p:nvPr/>
        </p:nvSpPr>
        <p:spPr>
          <a:xfrm>
            <a:off x="6225324" y="1688132"/>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Use the first calculation to derive the missing term in the second calculation.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Explain your reasoning.</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39715471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 grpId="0" animBg="1"/>
      <p:bldP spid="9" grpId="0"/>
      <p:bldP spid="1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DAE78-2297-4C93-80B1-839F45DB3455}"/>
              </a:ext>
            </a:extLst>
          </p:cNvPr>
          <p:cNvSpPr>
            <a:spLocks noGrp="1"/>
          </p:cNvSpPr>
          <p:nvPr>
            <p:ph type="title"/>
          </p:nvPr>
        </p:nvSpPr>
        <p:spPr/>
        <p:txBody>
          <a:bodyPr/>
          <a:lstStyle/>
          <a:p>
            <a:r>
              <a:rPr lang="en-GB" dirty="0"/>
              <a:t>6AS/MD-2 Derive related calculations</a:t>
            </a:r>
          </a:p>
        </p:txBody>
      </p:sp>
      <p:sp>
        <p:nvSpPr>
          <p:cNvPr id="6" name="TextBox 5">
            <a:extLst>
              <a:ext uri="{FF2B5EF4-FFF2-40B4-BE49-F238E27FC236}">
                <a16:creationId xmlns:a16="http://schemas.microsoft.com/office/drawing/2014/main" id="{DA728999-DAFF-4A71-A141-321439EFE6C9}"/>
              </a:ext>
            </a:extLst>
          </p:cNvPr>
          <p:cNvSpPr txBox="1"/>
          <p:nvPr/>
        </p:nvSpPr>
        <p:spPr>
          <a:xfrm>
            <a:off x="1271464" y="2017538"/>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625 – 148 = 477</a:t>
            </a:r>
          </a:p>
        </p:txBody>
      </p:sp>
      <p:sp>
        <p:nvSpPr>
          <p:cNvPr id="7" name="Rectangle 4"/>
          <p:cNvSpPr>
            <a:spLocks noChangeArrowheads="1"/>
          </p:cNvSpPr>
          <p:nvPr/>
        </p:nvSpPr>
        <p:spPr bwMode="auto">
          <a:xfrm>
            <a:off x="1524001" y="383401"/>
            <a:ext cx="184731"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br>
              <a:rPr kumimoji="0" lang="en-GB" altLang="en-US" sz="1200" b="0" i="0" u="none" strike="noStrike" kern="1200" cap="none" spc="0" normalizeH="0" baseline="0" noProof="0">
                <a:ln>
                  <a:noFill/>
                </a:ln>
                <a:solidFill>
                  <a:srgbClr val="0D0D0D"/>
                </a:solidFill>
                <a:effectLst/>
                <a:uLnTx/>
                <a:uFillTx/>
                <a:latin typeface="Arial" panose="020B0604020202020204" pitchFamily="34" charset="0"/>
                <a:ea typeface="Malgun Gothic" panose="020B0503020000020004" pitchFamily="34" charset="-127"/>
                <a:cs typeface="Arial" panose="020B0604020202020204" pitchFamily="34" charset="0"/>
              </a:rPr>
            </a:br>
            <a:endParaRPr kumimoji="0" lang="en-GB" altLang="en-US" sz="2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8" name="TextBox 7">
            <a:extLst>
              <a:ext uri="{FF2B5EF4-FFF2-40B4-BE49-F238E27FC236}">
                <a16:creationId xmlns:a16="http://schemas.microsoft.com/office/drawing/2014/main" id="{8C488E6A-83BD-4490-AD6C-C0C51536FB8D}"/>
              </a:ext>
            </a:extLst>
          </p:cNvPr>
          <p:cNvSpPr txBox="1"/>
          <p:nvPr/>
        </p:nvSpPr>
        <p:spPr>
          <a:xfrm>
            <a:off x="1271464" y="3097587"/>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6,250 – 1,480 = </a:t>
            </a:r>
          </a:p>
        </p:txBody>
      </p:sp>
      <p:sp>
        <p:nvSpPr>
          <p:cNvPr id="3" name="Rectangle 2">
            <a:extLst>
              <a:ext uri="{FF2B5EF4-FFF2-40B4-BE49-F238E27FC236}">
                <a16:creationId xmlns:a16="http://schemas.microsoft.com/office/drawing/2014/main" id="{B4B0EEF3-2782-411A-B824-F1676674D6D2}"/>
              </a:ext>
            </a:extLst>
          </p:cNvPr>
          <p:cNvSpPr/>
          <p:nvPr/>
        </p:nvSpPr>
        <p:spPr bwMode="auto">
          <a:xfrm>
            <a:off x="4323563" y="3097587"/>
            <a:ext cx="1251327" cy="641526"/>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solidFill>
                  <a:sysClr val="windowText" lastClr="000000"/>
                </a:solidFill>
              </a:ln>
              <a:solidFill>
                <a:srgbClr val="000000"/>
              </a:solidFill>
              <a:effectLst/>
              <a:uLnTx/>
              <a:uFillTx/>
              <a:latin typeface="Arial" charset="0"/>
              <a:ea typeface="+mn-ea"/>
              <a:cs typeface="+mn-cs"/>
            </a:endParaRPr>
          </a:p>
        </p:txBody>
      </p:sp>
      <p:sp>
        <p:nvSpPr>
          <p:cNvPr id="9" name="TextBox 8">
            <a:extLst>
              <a:ext uri="{FF2B5EF4-FFF2-40B4-BE49-F238E27FC236}">
                <a16:creationId xmlns:a16="http://schemas.microsoft.com/office/drawing/2014/main" id="{7EF6476A-29BA-41F3-926F-20A5B913D6A6}"/>
              </a:ext>
            </a:extLst>
          </p:cNvPr>
          <p:cNvSpPr txBox="1"/>
          <p:nvPr/>
        </p:nvSpPr>
        <p:spPr>
          <a:xfrm>
            <a:off x="1271464" y="4234387"/>
            <a:ext cx="4431246"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6,250 – 1,480 =  4,770 </a:t>
            </a:r>
          </a:p>
        </p:txBody>
      </p:sp>
      <p:sp>
        <p:nvSpPr>
          <p:cNvPr id="10" name="Rectangle 9">
            <a:extLst>
              <a:ext uri="{FF2B5EF4-FFF2-40B4-BE49-F238E27FC236}">
                <a16:creationId xmlns:a16="http://schemas.microsoft.com/office/drawing/2014/main" id="{58951837-B3EC-4729-AEE8-2403C3A76949}"/>
              </a:ext>
            </a:extLst>
          </p:cNvPr>
          <p:cNvSpPr/>
          <p:nvPr/>
        </p:nvSpPr>
        <p:spPr bwMode="auto">
          <a:xfrm>
            <a:off x="4323563" y="4234387"/>
            <a:ext cx="1251327" cy="641526"/>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solidFill>
                  <a:sysClr val="windowText" lastClr="000000"/>
                </a:solidFill>
              </a:ln>
              <a:solidFill>
                <a:srgbClr val="000000"/>
              </a:solidFill>
              <a:effectLst/>
              <a:uLnTx/>
              <a:uFillTx/>
              <a:latin typeface="Arial" charset="0"/>
              <a:ea typeface="+mn-ea"/>
              <a:cs typeface="+mn-cs"/>
            </a:endParaRPr>
          </a:p>
        </p:txBody>
      </p:sp>
      <p:sp>
        <p:nvSpPr>
          <p:cNvPr id="5" name="Content Placeholder 2">
            <a:extLst>
              <a:ext uri="{FF2B5EF4-FFF2-40B4-BE49-F238E27FC236}">
                <a16:creationId xmlns:a16="http://schemas.microsoft.com/office/drawing/2014/main" id="{263F09DD-6A88-491D-BE08-FC1FA8CE1754}"/>
              </a:ext>
            </a:extLst>
          </p:cNvPr>
          <p:cNvSpPr txBox="1">
            <a:spLocks/>
          </p:cNvSpPr>
          <p:nvPr/>
        </p:nvSpPr>
        <p:spPr>
          <a:xfrm>
            <a:off x="6225324" y="1631381"/>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Use the first calculation to derive the missing term in the second calculation.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Explain your reasoning.</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42641753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 grpId="0" animBg="1"/>
      <p:bldP spid="9" grpId="0"/>
      <p:bldP spid="10"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DAE78-2297-4C93-80B1-839F45DB3455}"/>
              </a:ext>
            </a:extLst>
          </p:cNvPr>
          <p:cNvSpPr>
            <a:spLocks noGrp="1"/>
          </p:cNvSpPr>
          <p:nvPr>
            <p:ph type="title"/>
          </p:nvPr>
        </p:nvSpPr>
        <p:spPr/>
        <p:txBody>
          <a:bodyPr/>
          <a:lstStyle/>
          <a:p>
            <a:r>
              <a:rPr lang="en-GB" dirty="0"/>
              <a:t>6AS/MD-2 Derive related calculations</a:t>
            </a:r>
          </a:p>
        </p:txBody>
      </p:sp>
      <p:sp>
        <p:nvSpPr>
          <p:cNvPr id="6" name="TextBox 5">
            <a:extLst>
              <a:ext uri="{FF2B5EF4-FFF2-40B4-BE49-F238E27FC236}">
                <a16:creationId xmlns:a16="http://schemas.microsoft.com/office/drawing/2014/main" id="{DA728999-DAFF-4A71-A141-321439EFE6C9}"/>
              </a:ext>
            </a:extLst>
          </p:cNvPr>
          <p:cNvSpPr txBox="1"/>
          <p:nvPr/>
        </p:nvSpPr>
        <p:spPr>
          <a:xfrm>
            <a:off x="1271464" y="2023240"/>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625 – 148 = 477</a:t>
            </a:r>
          </a:p>
        </p:txBody>
      </p:sp>
      <p:sp>
        <p:nvSpPr>
          <p:cNvPr id="7" name="Rectangle 4"/>
          <p:cNvSpPr>
            <a:spLocks noChangeArrowheads="1"/>
          </p:cNvSpPr>
          <p:nvPr/>
        </p:nvSpPr>
        <p:spPr bwMode="auto">
          <a:xfrm>
            <a:off x="1524001" y="383401"/>
            <a:ext cx="184731"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br>
              <a:rPr kumimoji="0" lang="en-GB" altLang="en-US" sz="1200" b="0" i="0" u="none" strike="noStrike" kern="1200" cap="none" spc="0" normalizeH="0" baseline="0" noProof="0">
                <a:ln>
                  <a:noFill/>
                </a:ln>
                <a:solidFill>
                  <a:srgbClr val="0D0D0D"/>
                </a:solidFill>
                <a:effectLst/>
                <a:uLnTx/>
                <a:uFillTx/>
                <a:latin typeface="Arial" panose="020B0604020202020204" pitchFamily="34" charset="0"/>
                <a:ea typeface="Malgun Gothic" panose="020B0503020000020004" pitchFamily="34" charset="-127"/>
                <a:cs typeface="Arial" panose="020B0604020202020204" pitchFamily="34" charset="0"/>
              </a:rPr>
            </a:br>
            <a:endParaRPr kumimoji="0" lang="en-GB" altLang="en-US" sz="2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8" name="TextBox 7">
            <a:extLst>
              <a:ext uri="{FF2B5EF4-FFF2-40B4-BE49-F238E27FC236}">
                <a16:creationId xmlns:a16="http://schemas.microsoft.com/office/drawing/2014/main" id="{8C488E6A-83BD-4490-AD6C-C0C51536FB8D}"/>
              </a:ext>
            </a:extLst>
          </p:cNvPr>
          <p:cNvSpPr txBox="1"/>
          <p:nvPr/>
        </p:nvSpPr>
        <p:spPr>
          <a:xfrm>
            <a:off x="1271464" y="3098323"/>
            <a:ext cx="4464496"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625 – 70 –          = 477 </a:t>
            </a:r>
          </a:p>
        </p:txBody>
      </p:sp>
      <p:sp>
        <p:nvSpPr>
          <p:cNvPr id="3" name="Rectangle 2">
            <a:extLst>
              <a:ext uri="{FF2B5EF4-FFF2-40B4-BE49-F238E27FC236}">
                <a16:creationId xmlns:a16="http://schemas.microsoft.com/office/drawing/2014/main" id="{B4B0EEF3-2782-411A-B824-F1676674D6D2}"/>
              </a:ext>
            </a:extLst>
          </p:cNvPr>
          <p:cNvSpPr/>
          <p:nvPr/>
        </p:nvSpPr>
        <p:spPr bwMode="auto">
          <a:xfrm>
            <a:off x="3426261" y="3084578"/>
            <a:ext cx="842057" cy="641526"/>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solidFill>
                  <a:sysClr val="windowText" lastClr="000000"/>
                </a:solidFill>
              </a:ln>
              <a:solidFill>
                <a:srgbClr val="000000"/>
              </a:solidFill>
              <a:effectLst/>
              <a:uLnTx/>
              <a:uFillTx/>
              <a:latin typeface="Arial" charset="0"/>
              <a:ea typeface="+mn-ea"/>
              <a:cs typeface="+mn-cs"/>
            </a:endParaRPr>
          </a:p>
        </p:txBody>
      </p:sp>
      <p:sp>
        <p:nvSpPr>
          <p:cNvPr id="11" name="TextBox 10">
            <a:extLst>
              <a:ext uri="{FF2B5EF4-FFF2-40B4-BE49-F238E27FC236}">
                <a16:creationId xmlns:a16="http://schemas.microsoft.com/office/drawing/2014/main" id="{BB89BE45-2410-4C90-A7DC-795955440749}"/>
              </a:ext>
            </a:extLst>
          </p:cNvPr>
          <p:cNvSpPr txBox="1"/>
          <p:nvPr/>
        </p:nvSpPr>
        <p:spPr>
          <a:xfrm>
            <a:off x="1271464" y="4231804"/>
            <a:ext cx="4464496"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625 – 70 –   78   = 477 </a:t>
            </a:r>
          </a:p>
        </p:txBody>
      </p:sp>
      <p:sp>
        <p:nvSpPr>
          <p:cNvPr id="12" name="Rectangle 11">
            <a:extLst>
              <a:ext uri="{FF2B5EF4-FFF2-40B4-BE49-F238E27FC236}">
                <a16:creationId xmlns:a16="http://schemas.microsoft.com/office/drawing/2014/main" id="{592E906A-D646-40B3-9EA8-0EC59AB5A5D4}"/>
              </a:ext>
            </a:extLst>
          </p:cNvPr>
          <p:cNvSpPr/>
          <p:nvPr/>
        </p:nvSpPr>
        <p:spPr bwMode="auto">
          <a:xfrm>
            <a:off x="3426261" y="4218059"/>
            <a:ext cx="842057" cy="641526"/>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solidFill>
                  <a:sysClr val="windowText" lastClr="000000"/>
                </a:solidFill>
              </a:ln>
              <a:solidFill>
                <a:srgbClr val="000000"/>
              </a:solidFill>
              <a:effectLst/>
              <a:uLnTx/>
              <a:uFillTx/>
              <a:latin typeface="Arial" charset="0"/>
              <a:ea typeface="+mn-ea"/>
              <a:cs typeface="+mn-cs"/>
            </a:endParaRPr>
          </a:p>
        </p:txBody>
      </p:sp>
      <p:sp>
        <p:nvSpPr>
          <p:cNvPr id="9" name="Content Placeholder 2">
            <a:extLst>
              <a:ext uri="{FF2B5EF4-FFF2-40B4-BE49-F238E27FC236}">
                <a16:creationId xmlns:a16="http://schemas.microsoft.com/office/drawing/2014/main" id="{56AC78E7-263F-49A9-A4CF-D563562B03D9}"/>
              </a:ext>
            </a:extLst>
          </p:cNvPr>
          <p:cNvSpPr txBox="1">
            <a:spLocks/>
          </p:cNvSpPr>
          <p:nvPr/>
        </p:nvSpPr>
        <p:spPr>
          <a:xfrm>
            <a:off x="6225324" y="1675123"/>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Use the first calculation to derive the missing term in the second calculation.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Explain your reasoning.</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2288963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fade">
                                      <p:cBhvr>
                                        <p:cTn id="15" dur="500"/>
                                        <p:tgtEl>
                                          <p:spTgt spid="11"/>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 grpId="0" animBg="1"/>
      <p:bldP spid="11" grpId="0"/>
      <p:bldP spid="1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DAE78-2297-4C93-80B1-839F45DB3455}"/>
              </a:ext>
            </a:extLst>
          </p:cNvPr>
          <p:cNvSpPr>
            <a:spLocks noGrp="1"/>
          </p:cNvSpPr>
          <p:nvPr>
            <p:ph type="title"/>
          </p:nvPr>
        </p:nvSpPr>
        <p:spPr/>
        <p:txBody>
          <a:bodyPr/>
          <a:lstStyle/>
          <a:p>
            <a:r>
              <a:rPr lang="en-GB" dirty="0"/>
              <a:t>6AS/MD-2 Derive related calculations</a:t>
            </a:r>
          </a:p>
        </p:txBody>
      </p:sp>
      <p:sp>
        <p:nvSpPr>
          <p:cNvPr id="6" name="TextBox 5">
            <a:extLst>
              <a:ext uri="{FF2B5EF4-FFF2-40B4-BE49-F238E27FC236}">
                <a16:creationId xmlns:a16="http://schemas.microsoft.com/office/drawing/2014/main" id="{DA728999-DAFF-4A71-A141-321439EFE6C9}"/>
              </a:ext>
            </a:extLst>
          </p:cNvPr>
          <p:cNvSpPr txBox="1"/>
          <p:nvPr/>
        </p:nvSpPr>
        <p:spPr>
          <a:xfrm>
            <a:off x="1271464" y="2028776"/>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625 – 148 = 477</a:t>
            </a:r>
          </a:p>
        </p:txBody>
      </p:sp>
      <p:sp>
        <p:nvSpPr>
          <p:cNvPr id="7" name="Rectangle 4"/>
          <p:cNvSpPr>
            <a:spLocks noChangeArrowheads="1"/>
          </p:cNvSpPr>
          <p:nvPr/>
        </p:nvSpPr>
        <p:spPr bwMode="auto">
          <a:xfrm>
            <a:off x="1524001" y="383401"/>
            <a:ext cx="184731"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br>
              <a:rPr kumimoji="0" lang="en-GB" altLang="en-US" sz="1200" b="0" i="0" u="none" strike="noStrike" kern="1200" cap="none" spc="0" normalizeH="0" baseline="0" noProof="0">
                <a:ln>
                  <a:noFill/>
                </a:ln>
                <a:solidFill>
                  <a:srgbClr val="0D0D0D"/>
                </a:solidFill>
                <a:effectLst/>
                <a:uLnTx/>
                <a:uFillTx/>
                <a:latin typeface="Arial" panose="020B0604020202020204" pitchFamily="34" charset="0"/>
                <a:ea typeface="Malgun Gothic" panose="020B0503020000020004" pitchFamily="34" charset="-127"/>
                <a:cs typeface="Arial" panose="020B0604020202020204" pitchFamily="34" charset="0"/>
              </a:rPr>
            </a:br>
            <a:endParaRPr kumimoji="0" lang="en-GB" altLang="en-US" sz="2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8" name="TextBox 7">
            <a:extLst>
              <a:ext uri="{FF2B5EF4-FFF2-40B4-BE49-F238E27FC236}">
                <a16:creationId xmlns:a16="http://schemas.microsoft.com/office/drawing/2014/main" id="{8C488E6A-83BD-4490-AD6C-C0C51536FB8D}"/>
              </a:ext>
            </a:extLst>
          </p:cNvPr>
          <p:cNvSpPr txBox="1"/>
          <p:nvPr/>
        </p:nvSpPr>
        <p:spPr>
          <a:xfrm>
            <a:off x="1271464" y="3097580"/>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625 – 248 = </a:t>
            </a:r>
          </a:p>
        </p:txBody>
      </p:sp>
      <p:sp>
        <p:nvSpPr>
          <p:cNvPr id="3" name="Rectangle 2">
            <a:extLst>
              <a:ext uri="{FF2B5EF4-FFF2-40B4-BE49-F238E27FC236}">
                <a16:creationId xmlns:a16="http://schemas.microsoft.com/office/drawing/2014/main" id="{B4B0EEF3-2782-411A-B824-F1676674D6D2}"/>
              </a:ext>
            </a:extLst>
          </p:cNvPr>
          <p:cNvSpPr/>
          <p:nvPr/>
        </p:nvSpPr>
        <p:spPr bwMode="auto">
          <a:xfrm>
            <a:off x="3647728" y="3097580"/>
            <a:ext cx="1008112" cy="641526"/>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solidFill>
                  <a:sysClr val="windowText" lastClr="000000"/>
                </a:solidFill>
              </a:ln>
              <a:solidFill>
                <a:srgbClr val="000000"/>
              </a:solidFill>
              <a:effectLst/>
              <a:uLnTx/>
              <a:uFillTx/>
              <a:latin typeface="Arial" charset="0"/>
              <a:ea typeface="+mn-ea"/>
              <a:cs typeface="+mn-cs"/>
            </a:endParaRPr>
          </a:p>
        </p:txBody>
      </p:sp>
      <p:sp>
        <p:nvSpPr>
          <p:cNvPr id="9" name="TextBox 8">
            <a:extLst>
              <a:ext uri="{FF2B5EF4-FFF2-40B4-BE49-F238E27FC236}">
                <a16:creationId xmlns:a16="http://schemas.microsoft.com/office/drawing/2014/main" id="{2A9A2763-D661-4448-B07D-0BFC6458BA42}"/>
              </a:ext>
            </a:extLst>
          </p:cNvPr>
          <p:cNvSpPr txBox="1"/>
          <p:nvPr/>
        </p:nvSpPr>
        <p:spPr>
          <a:xfrm>
            <a:off x="1271464" y="4223135"/>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625 – 248 =  377 </a:t>
            </a:r>
          </a:p>
        </p:txBody>
      </p:sp>
      <p:sp>
        <p:nvSpPr>
          <p:cNvPr id="10" name="Rectangle 9">
            <a:extLst>
              <a:ext uri="{FF2B5EF4-FFF2-40B4-BE49-F238E27FC236}">
                <a16:creationId xmlns:a16="http://schemas.microsoft.com/office/drawing/2014/main" id="{0C636C2A-BB0B-4080-9A09-B34D762635C8}"/>
              </a:ext>
            </a:extLst>
          </p:cNvPr>
          <p:cNvSpPr/>
          <p:nvPr/>
        </p:nvSpPr>
        <p:spPr bwMode="auto">
          <a:xfrm>
            <a:off x="3647728" y="4194759"/>
            <a:ext cx="1008112" cy="641526"/>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solidFill>
                  <a:sysClr val="windowText" lastClr="000000"/>
                </a:solidFill>
              </a:ln>
              <a:solidFill>
                <a:srgbClr val="000000"/>
              </a:solidFill>
              <a:effectLst/>
              <a:uLnTx/>
              <a:uFillTx/>
              <a:latin typeface="Arial" charset="0"/>
              <a:ea typeface="+mn-ea"/>
              <a:cs typeface="+mn-cs"/>
            </a:endParaRPr>
          </a:p>
        </p:txBody>
      </p:sp>
      <p:sp>
        <p:nvSpPr>
          <p:cNvPr id="5" name="Content Placeholder 2">
            <a:extLst>
              <a:ext uri="{FF2B5EF4-FFF2-40B4-BE49-F238E27FC236}">
                <a16:creationId xmlns:a16="http://schemas.microsoft.com/office/drawing/2014/main" id="{3A8599D2-B756-48DF-847A-CDEE8331B146}"/>
              </a:ext>
            </a:extLst>
          </p:cNvPr>
          <p:cNvSpPr txBox="1">
            <a:spLocks/>
          </p:cNvSpPr>
          <p:nvPr/>
        </p:nvSpPr>
        <p:spPr>
          <a:xfrm>
            <a:off x="6225324" y="1814513"/>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Use the first calculation to derive the missing term in the second calculation.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Explain your reasoning.</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422783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 grpId="0" animBg="1"/>
      <p:bldP spid="9" grpId="0"/>
      <p:bldP spid="1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DAE78-2297-4C93-80B1-839F45DB3455}"/>
              </a:ext>
            </a:extLst>
          </p:cNvPr>
          <p:cNvSpPr>
            <a:spLocks noGrp="1"/>
          </p:cNvSpPr>
          <p:nvPr>
            <p:ph type="title"/>
          </p:nvPr>
        </p:nvSpPr>
        <p:spPr/>
        <p:txBody>
          <a:bodyPr/>
          <a:lstStyle/>
          <a:p>
            <a:r>
              <a:rPr lang="en-GB" dirty="0"/>
              <a:t>6AS/MD-2 Derive related calculations</a:t>
            </a:r>
          </a:p>
        </p:txBody>
      </p:sp>
      <p:sp>
        <p:nvSpPr>
          <p:cNvPr id="6" name="TextBox 5">
            <a:extLst>
              <a:ext uri="{FF2B5EF4-FFF2-40B4-BE49-F238E27FC236}">
                <a16:creationId xmlns:a16="http://schemas.microsoft.com/office/drawing/2014/main" id="{DA728999-DAFF-4A71-A141-321439EFE6C9}"/>
              </a:ext>
            </a:extLst>
          </p:cNvPr>
          <p:cNvSpPr txBox="1"/>
          <p:nvPr/>
        </p:nvSpPr>
        <p:spPr>
          <a:xfrm>
            <a:off x="1271464" y="2017538"/>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14.8 + 7.6 = 22.4</a:t>
            </a:r>
          </a:p>
        </p:txBody>
      </p:sp>
      <p:sp>
        <p:nvSpPr>
          <p:cNvPr id="7" name="Rectangle 4"/>
          <p:cNvSpPr>
            <a:spLocks noChangeArrowheads="1"/>
          </p:cNvSpPr>
          <p:nvPr/>
        </p:nvSpPr>
        <p:spPr bwMode="auto">
          <a:xfrm>
            <a:off x="1524001" y="383401"/>
            <a:ext cx="184731"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br>
              <a:rPr kumimoji="0" lang="en-GB" altLang="en-US" sz="1200" b="0" i="0" u="none" strike="noStrike" kern="1200" cap="none" spc="0" normalizeH="0" baseline="0" noProof="0">
                <a:ln>
                  <a:noFill/>
                </a:ln>
                <a:solidFill>
                  <a:srgbClr val="0D0D0D"/>
                </a:solidFill>
                <a:effectLst/>
                <a:uLnTx/>
                <a:uFillTx/>
                <a:latin typeface="Arial" panose="020B0604020202020204" pitchFamily="34" charset="0"/>
                <a:ea typeface="Malgun Gothic" panose="020B0503020000020004" pitchFamily="34" charset="-127"/>
                <a:cs typeface="Arial" panose="020B0604020202020204" pitchFamily="34" charset="0"/>
              </a:rPr>
            </a:br>
            <a:endParaRPr kumimoji="0" lang="en-GB" altLang="en-US" sz="2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8" name="TextBox 7">
            <a:extLst>
              <a:ext uri="{FF2B5EF4-FFF2-40B4-BE49-F238E27FC236}">
                <a16:creationId xmlns:a16="http://schemas.microsoft.com/office/drawing/2014/main" id="{8C488E6A-83BD-4490-AD6C-C0C51536FB8D}"/>
              </a:ext>
            </a:extLst>
          </p:cNvPr>
          <p:cNvSpPr txBox="1"/>
          <p:nvPr/>
        </p:nvSpPr>
        <p:spPr>
          <a:xfrm>
            <a:off x="1271464" y="3097587"/>
            <a:ext cx="4920548"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1,480 +              = 2,240</a:t>
            </a:r>
          </a:p>
        </p:txBody>
      </p:sp>
      <p:sp>
        <p:nvSpPr>
          <p:cNvPr id="3" name="Rectangle 2">
            <a:extLst>
              <a:ext uri="{FF2B5EF4-FFF2-40B4-BE49-F238E27FC236}">
                <a16:creationId xmlns:a16="http://schemas.microsoft.com/office/drawing/2014/main" id="{B4B0EEF3-2782-411A-B824-F1676674D6D2}"/>
              </a:ext>
            </a:extLst>
          </p:cNvPr>
          <p:cNvSpPr/>
          <p:nvPr/>
        </p:nvSpPr>
        <p:spPr bwMode="auto">
          <a:xfrm>
            <a:off x="2912676" y="3097587"/>
            <a:ext cx="1251327" cy="641526"/>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solidFill>
                  <a:sysClr val="windowText" lastClr="000000"/>
                </a:solidFill>
              </a:ln>
              <a:solidFill>
                <a:srgbClr val="000000"/>
              </a:solidFill>
              <a:effectLst/>
              <a:uLnTx/>
              <a:uFillTx/>
              <a:latin typeface="Arial" charset="0"/>
              <a:ea typeface="+mn-ea"/>
              <a:cs typeface="+mn-cs"/>
            </a:endParaRPr>
          </a:p>
        </p:txBody>
      </p:sp>
      <p:sp>
        <p:nvSpPr>
          <p:cNvPr id="9" name="TextBox 8">
            <a:extLst>
              <a:ext uri="{FF2B5EF4-FFF2-40B4-BE49-F238E27FC236}">
                <a16:creationId xmlns:a16="http://schemas.microsoft.com/office/drawing/2014/main" id="{7EF6476A-29BA-41F3-926F-20A5B913D6A6}"/>
              </a:ext>
            </a:extLst>
          </p:cNvPr>
          <p:cNvSpPr txBox="1"/>
          <p:nvPr/>
        </p:nvSpPr>
        <p:spPr>
          <a:xfrm>
            <a:off x="1271463" y="4234387"/>
            <a:ext cx="4681341"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1,480 +   760     = 2,240</a:t>
            </a:r>
          </a:p>
        </p:txBody>
      </p:sp>
      <p:sp>
        <p:nvSpPr>
          <p:cNvPr id="10" name="Rectangle 9">
            <a:extLst>
              <a:ext uri="{FF2B5EF4-FFF2-40B4-BE49-F238E27FC236}">
                <a16:creationId xmlns:a16="http://schemas.microsoft.com/office/drawing/2014/main" id="{58951837-B3EC-4729-AEE8-2403C3A76949}"/>
              </a:ext>
            </a:extLst>
          </p:cNvPr>
          <p:cNvSpPr/>
          <p:nvPr/>
        </p:nvSpPr>
        <p:spPr bwMode="auto">
          <a:xfrm>
            <a:off x="2912676" y="4234387"/>
            <a:ext cx="1251327" cy="641526"/>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solidFill>
                  <a:sysClr val="windowText" lastClr="000000"/>
                </a:solidFill>
              </a:ln>
              <a:solidFill>
                <a:srgbClr val="000000"/>
              </a:solidFill>
              <a:effectLst/>
              <a:uLnTx/>
              <a:uFillTx/>
              <a:latin typeface="Arial" charset="0"/>
              <a:ea typeface="+mn-ea"/>
              <a:cs typeface="+mn-cs"/>
            </a:endParaRPr>
          </a:p>
        </p:txBody>
      </p:sp>
      <p:sp>
        <p:nvSpPr>
          <p:cNvPr id="5" name="Content Placeholder 2">
            <a:extLst>
              <a:ext uri="{FF2B5EF4-FFF2-40B4-BE49-F238E27FC236}">
                <a16:creationId xmlns:a16="http://schemas.microsoft.com/office/drawing/2014/main" id="{263F09DD-6A88-491D-BE08-FC1FA8CE1754}"/>
              </a:ext>
            </a:extLst>
          </p:cNvPr>
          <p:cNvSpPr txBox="1">
            <a:spLocks/>
          </p:cNvSpPr>
          <p:nvPr/>
        </p:nvSpPr>
        <p:spPr>
          <a:xfrm>
            <a:off x="6192012" y="1688132"/>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Use the first calculation to derive the missing term in the second calculation.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Explain your reasoning.</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2778584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 grpId="0" animBg="1"/>
      <p:bldP spid="9" grpId="0"/>
      <p:bldP spid="1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DAE78-2297-4C93-80B1-839F45DB3455}"/>
              </a:ext>
            </a:extLst>
          </p:cNvPr>
          <p:cNvSpPr>
            <a:spLocks noGrp="1"/>
          </p:cNvSpPr>
          <p:nvPr>
            <p:ph type="title"/>
          </p:nvPr>
        </p:nvSpPr>
        <p:spPr/>
        <p:txBody>
          <a:bodyPr/>
          <a:lstStyle/>
          <a:p>
            <a:r>
              <a:rPr lang="en-GB" dirty="0"/>
              <a:t>6AS/MD-2 Derive related calculations</a:t>
            </a:r>
          </a:p>
        </p:txBody>
      </p:sp>
      <p:sp>
        <p:nvSpPr>
          <p:cNvPr id="6" name="TextBox 5">
            <a:extLst>
              <a:ext uri="{FF2B5EF4-FFF2-40B4-BE49-F238E27FC236}">
                <a16:creationId xmlns:a16="http://schemas.microsoft.com/office/drawing/2014/main" id="{DA728999-DAFF-4A71-A141-321439EFE6C9}"/>
              </a:ext>
            </a:extLst>
          </p:cNvPr>
          <p:cNvSpPr txBox="1"/>
          <p:nvPr/>
        </p:nvSpPr>
        <p:spPr>
          <a:xfrm>
            <a:off x="1271464" y="2017538"/>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14.8 + 7.6 = 22.4</a:t>
            </a:r>
          </a:p>
        </p:txBody>
      </p:sp>
      <p:sp>
        <p:nvSpPr>
          <p:cNvPr id="7" name="Rectangle 4"/>
          <p:cNvSpPr>
            <a:spLocks noChangeArrowheads="1"/>
          </p:cNvSpPr>
          <p:nvPr/>
        </p:nvSpPr>
        <p:spPr bwMode="auto">
          <a:xfrm>
            <a:off x="1524001" y="383401"/>
            <a:ext cx="184731"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br>
              <a:rPr kumimoji="0" lang="en-GB" altLang="en-US" sz="1200" b="0" i="0" u="none" strike="noStrike" kern="1200" cap="none" spc="0" normalizeH="0" baseline="0" noProof="0">
                <a:ln>
                  <a:noFill/>
                </a:ln>
                <a:solidFill>
                  <a:srgbClr val="0D0D0D"/>
                </a:solidFill>
                <a:effectLst/>
                <a:uLnTx/>
                <a:uFillTx/>
                <a:latin typeface="Arial" panose="020B0604020202020204" pitchFamily="34" charset="0"/>
                <a:ea typeface="Malgun Gothic" panose="020B0503020000020004" pitchFamily="34" charset="-127"/>
                <a:cs typeface="Arial" panose="020B0604020202020204" pitchFamily="34" charset="0"/>
              </a:rPr>
            </a:br>
            <a:endParaRPr kumimoji="0" lang="en-GB" altLang="en-US" sz="2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8" name="TextBox 7">
            <a:extLst>
              <a:ext uri="{FF2B5EF4-FFF2-40B4-BE49-F238E27FC236}">
                <a16:creationId xmlns:a16="http://schemas.microsoft.com/office/drawing/2014/main" id="{8C488E6A-83BD-4490-AD6C-C0C51536FB8D}"/>
              </a:ext>
            </a:extLst>
          </p:cNvPr>
          <p:cNvSpPr txBox="1"/>
          <p:nvPr/>
        </p:nvSpPr>
        <p:spPr>
          <a:xfrm>
            <a:off x="1271464" y="3097587"/>
            <a:ext cx="4920548"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 7.6 = 14.8</a:t>
            </a:r>
          </a:p>
        </p:txBody>
      </p:sp>
      <p:sp>
        <p:nvSpPr>
          <p:cNvPr id="3" name="Rectangle 2">
            <a:extLst>
              <a:ext uri="{FF2B5EF4-FFF2-40B4-BE49-F238E27FC236}">
                <a16:creationId xmlns:a16="http://schemas.microsoft.com/office/drawing/2014/main" id="{B4B0EEF3-2782-411A-B824-F1676674D6D2}"/>
              </a:ext>
            </a:extLst>
          </p:cNvPr>
          <p:cNvSpPr/>
          <p:nvPr/>
        </p:nvSpPr>
        <p:spPr bwMode="auto">
          <a:xfrm>
            <a:off x="1323215" y="3097587"/>
            <a:ext cx="1251327" cy="641526"/>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solidFill>
                  <a:sysClr val="windowText" lastClr="000000"/>
                </a:solidFill>
              </a:ln>
              <a:solidFill>
                <a:srgbClr val="000000"/>
              </a:solidFill>
              <a:effectLst/>
              <a:uLnTx/>
              <a:uFillTx/>
              <a:latin typeface="Arial" charset="0"/>
              <a:ea typeface="+mn-ea"/>
              <a:cs typeface="+mn-cs"/>
            </a:endParaRPr>
          </a:p>
        </p:txBody>
      </p:sp>
      <p:sp>
        <p:nvSpPr>
          <p:cNvPr id="9" name="TextBox 8">
            <a:extLst>
              <a:ext uri="{FF2B5EF4-FFF2-40B4-BE49-F238E27FC236}">
                <a16:creationId xmlns:a16="http://schemas.microsoft.com/office/drawing/2014/main" id="{7EF6476A-29BA-41F3-926F-20A5B913D6A6}"/>
              </a:ext>
            </a:extLst>
          </p:cNvPr>
          <p:cNvSpPr txBox="1"/>
          <p:nvPr/>
        </p:nvSpPr>
        <p:spPr>
          <a:xfrm>
            <a:off x="1271463" y="4234387"/>
            <a:ext cx="4681341"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22.4   – 7.6 = 14.8</a:t>
            </a:r>
          </a:p>
        </p:txBody>
      </p:sp>
      <p:sp>
        <p:nvSpPr>
          <p:cNvPr id="10" name="Rectangle 9">
            <a:extLst>
              <a:ext uri="{FF2B5EF4-FFF2-40B4-BE49-F238E27FC236}">
                <a16:creationId xmlns:a16="http://schemas.microsoft.com/office/drawing/2014/main" id="{58951837-B3EC-4729-AEE8-2403C3A76949}"/>
              </a:ext>
            </a:extLst>
          </p:cNvPr>
          <p:cNvSpPr/>
          <p:nvPr/>
        </p:nvSpPr>
        <p:spPr bwMode="auto">
          <a:xfrm>
            <a:off x="1323215" y="4234387"/>
            <a:ext cx="1251327" cy="641526"/>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solidFill>
                  <a:sysClr val="windowText" lastClr="000000"/>
                </a:solidFill>
              </a:ln>
              <a:solidFill>
                <a:srgbClr val="000000"/>
              </a:solidFill>
              <a:effectLst/>
              <a:uLnTx/>
              <a:uFillTx/>
              <a:latin typeface="Arial" charset="0"/>
              <a:ea typeface="+mn-ea"/>
              <a:cs typeface="+mn-cs"/>
            </a:endParaRPr>
          </a:p>
        </p:txBody>
      </p:sp>
      <p:sp>
        <p:nvSpPr>
          <p:cNvPr id="5" name="Content Placeholder 2">
            <a:extLst>
              <a:ext uri="{FF2B5EF4-FFF2-40B4-BE49-F238E27FC236}">
                <a16:creationId xmlns:a16="http://schemas.microsoft.com/office/drawing/2014/main" id="{263F09DD-6A88-491D-BE08-FC1FA8CE1754}"/>
              </a:ext>
            </a:extLst>
          </p:cNvPr>
          <p:cNvSpPr txBox="1">
            <a:spLocks/>
          </p:cNvSpPr>
          <p:nvPr/>
        </p:nvSpPr>
        <p:spPr>
          <a:xfrm>
            <a:off x="6192012" y="1688132"/>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Use the first calculation to derive the missing term in the second calculation.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Explain your reasoning.</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24268407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 grpId="0" animBg="1"/>
      <p:bldP spid="9" grpId="0"/>
      <p:bldP spid="10"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DAE78-2297-4C93-80B1-839F45DB3455}"/>
              </a:ext>
            </a:extLst>
          </p:cNvPr>
          <p:cNvSpPr>
            <a:spLocks noGrp="1"/>
          </p:cNvSpPr>
          <p:nvPr>
            <p:ph type="title"/>
          </p:nvPr>
        </p:nvSpPr>
        <p:spPr/>
        <p:txBody>
          <a:bodyPr/>
          <a:lstStyle/>
          <a:p>
            <a:r>
              <a:rPr lang="en-GB" dirty="0"/>
              <a:t>6AS/MD-2 Derive related calculations</a:t>
            </a:r>
          </a:p>
        </p:txBody>
      </p:sp>
      <p:sp>
        <p:nvSpPr>
          <p:cNvPr id="6" name="TextBox 5">
            <a:extLst>
              <a:ext uri="{FF2B5EF4-FFF2-40B4-BE49-F238E27FC236}">
                <a16:creationId xmlns:a16="http://schemas.microsoft.com/office/drawing/2014/main" id="{DA728999-DAFF-4A71-A141-321439EFE6C9}"/>
              </a:ext>
            </a:extLst>
          </p:cNvPr>
          <p:cNvSpPr txBox="1"/>
          <p:nvPr/>
        </p:nvSpPr>
        <p:spPr>
          <a:xfrm>
            <a:off x="1271464" y="2017538"/>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14.8 + 7.6 = 22.4</a:t>
            </a:r>
          </a:p>
        </p:txBody>
      </p:sp>
      <p:sp>
        <p:nvSpPr>
          <p:cNvPr id="7" name="Rectangle 4"/>
          <p:cNvSpPr>
            <a:spLocks noChangeArrowheads="1"/>
          </p:cNvSpPr>
          <p:nvPr/>
        </p:nvSpPr>
        <p:spPr bwMode="auto">
          <a:xfrm>
            <a:off x="1524001" y="383401"/>
            <a:ext cx="184731"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br>
              <a:rPr kumimoji="0" lang="en-GB" altLang="en-US" sz="1200" b="0" i="0" u="none" strike="noStrike" kern="1200" cap="none" spc="0" normalizeH="0" baseline="0" noProof="0">
                <a:ln>
                  <a:noFill/>
                </a:ln>
                <a:solidFill>
                  <a:srgbClr val="0D0D0D"/>
                </a:solidFill>
                <a:effectLst/>
                <a:uLnTx/>
                <a:uFillTx/>
                <a:latin typeface="Arial" panose="020B0604020202020204" pitchFamily="34" charset="0"/>
                <a:ea typeface="Malgun Gothic" panose="020B0503020000020004" pitchFamily="34" charset="-127"/>
                <a:cs typeface="Arial" panose="020B0604020202020204" pitchFamily="34" charset="0"/>
              </a:rPr>
            </a:br>
            <a:endParaRPr kumimoji="0" lang="en-GB" altLang="en-US" sz="2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8" name="TextBox 7">
            <a:extLst>
              <a:ext uri="{FF2B5EF4-FFF2-40B4-BE49-F238E27FC236}">
                <a16:creationId xmlns:a16="http://schemas.microsoft.com/office/drawing/2014/main" id="{8C488E6A-83BD-4490-AD6C-C0C51536FB8D}"/>
              </a:ext>
            </a:extLst>
          </p:cNvPr>
          <p:cNvSpPr txBox="1"/>
          <p:nvPr/>
        </p:nvSpPr>
        <p:spPr>
          <a:xfrm>
            <a:off x="1271464" y="3097587"/>
            <a:ext cx="4920548"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12.8 +          = 22.4</a:t>
            </a:r>
          </a:p>
        </p:txBody>
      </p:sp>
      <p:sp>
        <p:nvSpPr>
          <p:cNvPr id="3" name="Rectangle 2">
            <a:extLst>
              <a:ext uri="{FF2B5EF4-FFF2-40B4-BE49-F238E27FC236}">
                <a16:creationId xmlns:a16="http://schemas.microsoft.com/office/drawing/2014/main" id="{B4B0EEF3-2782-411A-B824-F1676674D6D2}"/>
              </a:ext>
            </a:extLst>
          </p:cNvPr>
          <p:cNvSpPr/>
          <p:nvPr/>
        </p:nvSpPr>
        <p:spPr bwMode="auto">
          <a:xfrm>
            <a:off x="2592419" y="3097587"/>
            <a:ext cx="848434" cy="641526"/>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solidFill>
                  <a:sysClr val="windowText" lastClr="000000"/>
                </a:solidFill>
              </a:ln>
              <a:solidFill>
                <a:srgbClr val="000000"/>
              </a:solidFill>
              <a:effectLst/>
              <a:uLnTx/>
              <a:uFillTx/>
              <a:latin typeface="Arial" charset="0"/>
              <a:ea typeface="+mn-ea"/>
              <a:cs typeface="+mn-cs"/>
            </a:endParaRPr>
          </a:p>
        </p:txBody>
      </p:sp>
      <p:sp>
        <p:nvSpPr>
          <p:cNvPr id="9" name="TextBox 8">
            <a:extLst>
              <a:ext uri="{FF2B5EF4-FFF2-40B4-BE49-F238E27FC236}">
                <a16:creationId xmlns:a16="http://schemas.microsoft.com/office/drawing/2014/main" id="{7EF6476A-29BA-41F3-926F-20A5B913D6A6}"/>
              </a:ext>
            </a:extLst>
          </p:cNvPr>
          <p:cNvSpPr txBox="1"/>
          <p:nvPr/>
        </p:nvSpPr>
        <p:spPr>
          <a:xfrm>
            <a:off x="1271463" y="4234387"/>
            <a:ext cx="4681341"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12.8 +  9.6   = 22.4</a:t>
            </a:r>
          </a:p>
        </p:txBody>
      </p:sp>
      <p:sp>
        <p:nvSpPr>
          <p:cNvPr id="10" name="Rectangle 9">
            <a:extLst>
              <a:ext uri="{FF2B5EF4-FFF2-40B4-BE49-F238E27FC236}">
                <a16:creationId xmlns:a16="http://schemas.microsoft.com/office/drawing/2014/main" id="{58951837-B3EC-4729-AEE8-2403C3A76949}"/>
              </a:ext>
            </a:extLst>
          </p:cNvPr>
          <p:cNvSpPr/>
          <p:nvPr/>
        </p:nvSpPr>
        <p:spPr bwMode="auto">
          <a:xfrm>
            <a:off x="2592419" y="4234387"/>
            <a:ext cx="848434" cy="641526"/>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solidFill>
                  <a:sysClr val="windowText" lastClr="000000"/>
                </a:solidFill>
              </a:ln>
              <a:solidFill>
                <a:srgbClr val="000000"/>
              </a:solidFill>
              <a:effectLst/>
              <a:uLnTx/>
              <a:uFillTx/>
              <a:latin typeface="Arial" charset="0"/>
              <a:ea typeface="+mn-ea"/>
              <a:cs typeface="+mn-cs"/>
            </a:endParaRPr>
          </a:p>
        </p:txBody>
      </p:sp>
      <p:sp>
        <p:nvSpPr>
          <p:cNvPr id="5" name="Content Placeholder 2">
            <a:extLst>
              <a:ext uri="{FF2B5EF4-FFF2-40B4-BE49-F238E27FC236}">
                <a16:creationId xmlns:a16="http://schemas.microsoft.com/office/drawing/2014/main" id="{263F09DD-6A88-491D-BE08-FC1FA8CE1754}"/>
              </a:ext>
            </a:extLst>
          </p:cNvPr>
          <p:cNvSpPr txBox="1">
            <a:spLocks/>
          </p:cNvSpPr>
          <p:nvPr/>
        </p:nvSpPr>
        <p:spPr>
          <a:xfrm>
            <a:off x="6192012" y="1557338"/>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Use the first calculation to derive the missing term in the second calculation.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Explain your reasoning.</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3566366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 grpId="0" animBg="1"/>
      <p:bldP spid="9" grpId="0"/>
      <p:bldP spid="10"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6ED8F-715F-482C-A9F6-228FC08B635A}"/>
              </a:ext>
            </a:extLst>
          </p:cNvPr>
          <p:cNvSpPr>
            <a:spLocks noGrp="1"/>
          </p:cNvSpPr>
          <p:nvPr>
            <p:ph type="title"/>
          </p:nvPr>
        </p:nvSpPr>
        <p:spPr>
          <a:xfrm>
            <a:off x="911424" y="332656"/>
            <a:ext cx="10297144" cy="1800200"/>
          </a:xfrm>
          <a:ln>
            <a:solidFill>
              <a:schemeClr val="accent1">
                <a:lumMod val="50000"/>
              </a:schemeClr>
            </a:solidFill>
          </a:ln>
        </p:spPr>
        <p:txBody>
          <a:bodyPr>
            <a:noAutofit/>
          </a:bodyPr>
          <a:lstStyle/>
          <a:p>
            <a:pPr>
              <a:lnSpc>
                <a:spcPct val="120000"/>
              </a:lnSpc>
            </a:pPr>
            <a:r>
              <a:rPr lang="en-GB" sz="2400" dirty="0"/>
              <a:t>6AS/MD-2</a:t>
            </a:r>
            <a:br>
              <a:rPr lang="en-GB" sz="2400" dirty="0"/>
            </a:br>
            <a:r>
              <a:rPr lang="en-GB" sz="2400" i="1" dirty="0"/>
              <a:t>Use a given additive or multiplicative calculation to derive or complete a related calculation, using arithmetic properties, inverse relationships, and place-value understanding. </a:t>
            </a:r>
            <a:endParaRPr lang="en-GB" sz="2300" i="1" dirty="0"/>
          </a:p>
        </p:txBody>
      </p:sp>
      <p:sp>
        <p:nvSpPr>
          <p:cNvPr id="6" name="Content Placeholder 10">
            <a:extLst>
              <a:ext uri="{FF2B5EF4-FFF2-40B4-BE49-F238E27FC236}">
                <a16:creationId xmlns:a16="http://schemas.microsoft.com/office/drawing/2014/main" id="{6B3DC813-0F66-4EE3-8EA3-390547BADAA4}"/>
              </a:ext>
            </a:extLst>
          </p:cNvPr>
          <p:cNvSpPr txBox="1">
            <a:spLocks/>
          </p:cNvSpPr>
          <p:nvPr/>
        </p:nvSpPr>
        <p:spPr>
          <a:xfrm>
            <a:off x="911424" y="2650150"/>
            <a:ext cx="10295896" cy="226825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The materials in this pack have been collated and written to support the teaching of 6AS/MD-2. Before planning and teaching the content, read the teaching guidance and example assessment questions in the non-statutory guidance itself, which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2"/>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 video summarising all of the ready-to-progress criteria for Year 6</a:t>
            </a:r>
            <a:r>
              <a:rPr lang="en-GB" kern="0" dirty="0">
                <a:latin typeface="Arial" panose="020B0604020202020204" pitchFamily="34" charset="0"/>
                <a:cs typeface="Arial" panose="020B0604020202020204" pitchFamily="34" charset="0"/>
              </a:rPr>
              <a:t>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3"/>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p:txBody>
      </p:sp>
    </p:spTree>
    <p:extLst>
      <p:ext uri="{BB962C8B-B14F-4D97-AF65-F5344CB8AC3E}">
        <p14:creationId xmlns:p14="http://schemas.microsoft.com/office/powerpoint/2010/main" val="29857159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DAE78-2297-4C93-80B1-839F45DB3455}"/>
              </a:ext>
            </a:extLst>
          </p:cNvPr>
          <p:cNvSpPr>
            <a:spLocks noGrp="1"/>
          </p:cNvSpPr>
          <p:nvPr>
            <p:ph type="title"/>
          </p:nvPr>
        </p:nvSpPr>
        <p:spPr/>
        <p:txBody>
          <a:bodyPr/>
          <a:lstStyle/>
          <a:p>
            <a:r>
              <a:rPr lang="en-GB" dirty="0"/>
              <a:t>6AS/MD-2 Derive related calculations</a:t>
            </a:r>
          </a:p>
        </p:txBody>
      </p:sp>
      <p:sp>
        <p:nvSpPr>
          <p:cNvPr id="6" name="TextBox 5">
            <a:extLst>
              <a:ext uri="{FF2B5EF4-FFF2-40B4-BE49-F238E27FC236}">
                <a16:creationId xmlns:a16="http://schemas.microsoft.com/office/drawing/2014/main" id="{DA728999-DAFF-4A71-A141-321439EFE6C9}"/>
              </a:ext>
            </a:extLst>
          </p:cNvPr>
          <p:cNvSpPr txBox="1"/>
          <p:nvPr/>
        </p:nvSpPr>
        <p:spPr>
          <a:xfrm>
            <a:off x="1271464" y="2017538"/>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4,800 ÷ 25 = 192</a:t>
            </a:r>
          </a:p>
        </p:txBody>
      </p:sp>
      <p:sp>
        <p:nvSpPr>
          <p:cNvPr id="7" name="Rectangle 4"/>
          <p:cNvSpPr>
            <a:spLocks noChangeArrowheads="1"/>
          </p:cNvSpPr>
          <p:nvPr/>
        </p:nvSpPr>
        <p:spPr bwMode="auto">
          <a:xfrm>
            <a:off x="1524001" y="383401"/>
            <a:ext cx="184731"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br>
              <a:rPr kumimoji="0" lang="en-GB" altLang="en-US" sz="1200" b="0" i="0" u="none" strike="noStrike" kern="1200" cap="none" spc="0" normalizeH="0" baseline="0" noProof="0">
                <a:ln>
                  <a:noFill/>
                </a:ln>
                <a:solidFill>
                  <a:srgbClr val="0D0D0D"/>
                </a:solidFill>
                <a:effectLst/>
                <a:uLnTx/>
                <a:uFillTx/>
                <a:latin typeface="Arial" panose="020B0604020202020204" pitchFamily="34" charset="0"/>
                <a:ea typeface="Malgun Gothic" panose="020B0503020000020004" pitchFamily="34" charset="-127"/>
                <a:cs typeface="Arial" panose="020B0604020202020204" pitchFamily="34" charset="0"/>
              </a:rPr>
            </a:br>
            <a:endParaRPr kumimoji="0" lang="en-GB" altLang="en-US" sz="2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8" name="TextBox 7">
            <a:extLst>
              <a:ext uri="{FF2B5EF4-FFF2-40B4-BE49-F238E27FC236}">
                <a16:creationId xmlns:a16="http://schemas.microsoft.com/office/drawing/2014/main" id="{8C488E6A-83BD-4490-AD6C-C0C51536FB8D}"/>
              </a:ext>
            </a:extLst>
          </p:cNvPr>
          <p:cNvSpPr txBox="1"/>
          <p:nvPr/>
        </p:nvSpPr>
        <p:spPr>
          <a:xfrm>
            <a:off x="1271464" y="3097587"/>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 × 192 = </a:t>
            </a:r>
          </a:p>
        </p:txBody>
      </p:sp>
      <p:sp>
        <p:nvSpPr>
          <p:cNvPr id="3" name="Rectangle 2">
            <a:extLst>
              <a:ext uri="{FF2B5EF4-FFF2-40B4-BE49-F238E27FC236}">
                <a16:creationId xmlns:a16="http://schemas.microsoft.com/office/drawing/2014/main" id="{B4B0EEF3-2782-411A-B824-F1676674D6D2}"/>
              </a:ext>
            </a:extLst>
          </p:cNvPr>
          <p:cNvSpPr/>
          <p:nvPr/>
        </p:nvSpPr>
        <p:spPr bwMode="auto">
          <a:xfrm>
            <a:off x="3456402" y="3097587"/>
            <a:ext cx="1170830" cy="641526"/>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solidFill>
                  <a:sysClr val="windowText" lastClr="000000"/>
                </a:solidFill>
              </a:ln>
              <a:solidFill>
                <a:srgbClr val="000000"/>
              </a:solidFill>
              <a:effectLst/>
              <a:uLnTx/>
              <a:uFillTx/>
              <a:latin typeface="Arial" charset="0"/>
              <a:ea typeface="+mn-ea"/>
              <a:cs typeface="+mn-cs"/>
            </a:endParaRPr>
          </a:p>
        </p:txBody>
      </p:sp>
      <p:sp>
        <p:nvSpPr>
          <p:cNvPr id="9" name="TextBox 8">
            <a:extLst>
              <a:ext uri="{FF2B5EF4-FFF2-40B4-BE49-F238E27FC236}">
                <a16:creationId xmlns:a16="http://schemas.microsoft.com/office/drawing/2014/main" id="{7EF6476A-29BA-41F3-926F-20A5B913D6A6}"/>
              </a:ext>
            </a:extLst>
          </p:cNvPr>
          <p:cNvSpPr txBox="1"/>
          <p:nvPr/>
        </p:nvSpPr>
        <p:spPr>
          <a:xfrm>
            <a:off x="1271464" y="4234387"/>
            <a:ext cx="4431246"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 × 192 =  4,800 </a:t>
            </a:r>
          </a:p>
        </p:txBody>
      </p:sp>
      <p:sp>
        <p:nvSpPr>
          <p:cNvPr id="10" name="Rectangle 9">
            <a:extLst>
              <a:ext uri="{FF2B5EF4-FFF2-40B4-BE49-F238E27FC236}">
                <a16:creationId xmlns:a16="http://schemas.microsoft.com/office/drawing/2014/main" id="{58951837-B3EC-4729-AEE8-2403C3A76949}"/>
              </a:ext>
            </a:extLst>
          </p:cNvPr>
          <p:cNvSpPr/>
          <p:nvPr/>
        </p:nvSpPr>
        <p:spPr bwMode="auto">
          <a:xfrm>
            <a:off x="3456402" y="4234387"/>
            <a:ext cx="1170830" cy="641526"/>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solidFill>
                  <a:sysClr val="windowText" lastClr="000000"/>
                </a:solidFill>
              </a:ln>
              <a:solidFill>
                <a:srgbClr val="000000"/>
              </a:solidFill>
              <a:effectLst/>
              <a:uLnTx/>
              <a:uFillTx/>
              <a:latin typeface="Arial" charset="0"/>
              <a:ea typeface="+mn-ea"/>
              <a:cs typeface="+mn-cs"/>
            </a:endParaRPr>
          </a:p>
        </p:txBody>
      </p:sp>
      <p:sp>
        <p:nvSpPr>
          <p:cNvPr id="5" name="Content Placeholder 2">
            <a:extLst>
              <a:ext uri="{FF2B5EF4-FFF2-40B4-BE49-F238E27FC236}">
                <a16:creationId xmlns:a16="http://schemas.microsoft.com/office/drawing/2014/main" id="{263F09DD-6A88-491D-BE08-FC1FA8CE1754}"/>
              </a:ext>
            </a:extLst>
          </p:cNvPr>
          <p:cNvSpPr txBox="1">
            <a:spLocks/>
          </p:cNvSpPr>
          <p:nvPr/>
        </p:nvSpPr>
        <p:spPr>
          <a:xfrm>
            <a:off x="6225324" y="1688132"/>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Use the first calculation to derive the missing term in the second calculation.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Explain your reasoning.</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13140963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 grpId="0" animBg="1"/>
      <p:bldP spid="9" grpId="0"/>
      <p:bldP spid="10"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DAE78-2297-4C93-80B1-839F45DB3455}"/>
              </a:ext>
            </a:extLst>
          </p:cNvPr>
          <p:cNvSpPr>
            <a:spLocks noGrp="1"/>
          </p:cNvSpPr>
          <p:nvPr>
            <p:ph type="title"/>
          </p:nvPr>
        </p:nvSpPr>
        <p:spPr/>
        <p:txBody>
          <a:bodyPr/>
          <a:lstStyle/>
          <a:p>
            <a:r>
              <a:rPr lang="en-GB" dirty="0"/>
              <a:t>6AS/MD-2 Derive related calculations</a:t>
            </a:r>
          </a:p>
        </p:txBody>
      </p:sp>
      <p:sp>
        <p:nvSpPr>
          <p:cNvPr id="6" name="TextBox 5">
            <a:extLst>
              <a:ext uri="{FF2B5EF4-FFF2-40B4-BE49-F238E27FC236}">
                <a16:creationId xmlns:a16="http://schemas.microsoft.com/office/drawing/2014/main" id="{DA728999-DAFF-4A71-A141-321439EFE6C9}"/>
              </a:ext>
            </a:extLst>
          </p:cNvPr>
          <p:cNvSpPr txBox="1"/>
          <p:nvPr/>
        </p:nvSpPr>
        <p:spPr>
          <a:xfrm>
            <a:off x="1271464" y="2017538"/>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4,800 ÷ 25 = 192</a:t>
            </a:r>
          </a:p>
        </p:txBody>
      </p:sp>
      <p:sp>
        <p:nvSpPr>
          <p:cNvPr id="7" name="Rectangle 4"/>
          <p:cNvSpPr>
            <a:spLocks noChangeArrowheads="1"/>
          </p:cNvSpPr>
          <p:nvPr/>
        </p:nvSpPr>
        <p:spPr bwMode="auto">
          <a:xfrm>
            <a:off x="1524001" y="383401"/>
            <a:ext cx="184731"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br>
              <a:rPr kumimoji="0" lang="en-GB" altLang="en-US" sz="1200" b="0" i="0" u="none" strike="noStrike" kern="1200" cap="none" spc="0" normalizeH="0" baseline="0" noProof="0">
                <a:ln>
                  <a:noFill/>
                </a:ln>
                <a:solidFill>
                  <a:srgbClr val="0D0D0D"/>
                </a:solidFill>
                <a:effectLst/>
                <a:uLnTx/>
                <a:uFillTx/>
                <a:latin typeface="Arial" panose="020B0604020202020204" pitchFamily="34" charset="0"/>
                <a:ea typeface="Malgun Gothic" panose="020B0503020000020004" pitchFamily="34" charset="-127"/>
                <a:cs typeface="Arial" panose="020B0604020202020204" pitchFamily="34" charset="0"/>
              </a:rPr>
            </a:br>
            <a:endParaRPr kumimoji="0" lang="en-GB" altLang="en-US" sz="2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8" name="TextBox 7">
            <a:extLst>
              <a:ext uri="{FF2B5EF4-FFF2-40B4-BE49-F238E27FC236}">
                <a16:creationId xmlns:a16="http://schemas.microsoft.com/office/drawing/2014/main" id="{8C488E6A-83BD-4490-AD6C-C0C51536FB8D}"/>
              </a:ext>
            </a:extLst>
          </p:cNvPr>
          <p:cNvSpPr txBox="1"/>
          <p:nvPr/>
        </p:nvSpPr>
        <p:spPr>
          <a:xfrm>
            <a:off x="1271464" y="3097587"/>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4,800 ÷ 250 =</a:t>
            </a:r>
          </a:p>
        </p:txBody>
      </p:sp>
      <p:sp>
        <p:nvSpPr>
          <p:cNvPr id="3" name="Rectangle 2">
            <a:extLst>
              <a:ext uri="{FF2B5EF4-FFF2-40B4-BE49-F238E27FC236}">
                <a16:creationId xmlns:a16="http://schemas.microsoft.com/office/drawing/2014/main" id="{B4B0EEF3-2782-411A-B824-F1676674D6D2}"/>
              </a:ext>
            </a:extLst>
          </p:cNvPr>
          <p:cNvSpPr/>
          <p:nvPr/>
        </p:nvSpPr>
        <p:spPr bwMode="auto">
          <a:xfrm>
            <a:off x="4004413" y="3097587"/>
            <a:ext cx="1046265" cy="641526"/>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solidFill>
                  <a:sysClr val="windowText" lastClr="000000"/>
                </a:solidFill>
              </a:ln>
              <a:solidFill>
                <a:srgbClr val="000000"/>
              </a:solidFill>
              <a:effectLst/>
              <a:uLnTx/>
              <a:uFillTx/>
              <a:latin typeface="Arial" charset="0"/>
              <a:ea typeface="+mn-ea"/>
              <a:cs typeface="+mn-cs"/>
            </a:endParaRPr>
          </a:p>
        </p:txBody>
      </p:sp>
      <p:sp>
        <p:nvSpPr>
          <p:cNvPr id="9" name="TextBox 8">
            <a:extLst>
              <a:ext uri="{FF2B5EF4-FFF2-40B4-BE49-F238E27FC236}">
                <a16:creationId xmlns:a16="http://schemas.microsoft.com/office/drawing/2014/main" id="{7EF6476A-29BA-41F3-926F-20A5B913D6A6}"/>
              </a:ext>
            </a:extLst>
          </p:cNvPr>
          <p:cNvSpPr txBox="1"/>
          <p:nvPr/>
        </p:nvSpPr>
        <p:spPr>
          <a:xfrm>
            <a:off x="1271464" y="4234387"/>
            <a:ext cx="4431246"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4,800 ÷ 250 =  19.2</a:t>
            </a:r>
          </a:p>
        </p:txBody>
      </p:sp>
      <p:sp>
        <p:nvSpPr>
          <p:cNvPr id="10" name="Rectangle 9">
            <a:extLst>
              <a:ext uri="{FF2B5EF4-FFF2-40B4-BE49-F238E27FC236}">
                <a16:creationId xmlns:a16="http://schemas.microsoft.com/office/drawing/2014/main" id="{58951837-B3EC-4729-AEE8-2403C3A76949}"/>
              </a:ext>
            </a:extLst>
          </p:cNvPr>
          <p:cNvSpPr/>
          <p:nvPr/>
        </p:nvSpPr>
        <p:spPr bwMode="auto">
          <a:xfrm>
            <a:off x="4004413" y="4234387"/>
            <a:ext cx="1046265" cy="641526"/>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solidFill>
                  <a:sysClr val="windowText" lastClr="000000"/>
                </a:solidFill>
              </a:ln>
              <a:solidFill>
                <a:srgbClr val="000000"/>
              </a:solidFill>
              <a:effectLst/>
              <a:uLnTx/>
              <a:uFillTx/>
              <a:latin typeface="Arial" charset="0"/>
              <a:ea typeface="+mn-ea"/>
              <a:cs typeface="+mn-cs"/>
            </a:endParaRPr>
          </a:p>
        </p:txBody>
      </p:sp>
      <p:sp>
        <p:nvSpPr>
          <p:cNvPr id="5" name="Content Placeholder 2">
            <a:extLst>
              <a:ext uri="{FF2B5EF4-FFF2-40B4-BE49-F238E27FC236}">
                <a16:creationId xmlns:a16="http://schemas.microsoft.com/office/drawing/2014/main" id="{263F09DD-6A88-491D-BE08-FC1FA8CE1754}"/>
              </a:ext>
            </a:extLst>
          </p:cNvPr>
          <p:cNvSpPr txBox="1">
            <a:spLocks/>
          </p:cNvSpPr>
          <p:nvPr/>
        </p:nvSpPr>
        <p:spPr>
          <a:xfrm>
            <a:off x="6225324" y="1688132"/>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Use the first calculation to derive the missing term in the second calculation.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Explain your reasoning.</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2982119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 grpId="0" animBg="1"/>
      <p:bldP spid="9" grpId="0"/>
      <p:bldP spid="10"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DAE78-2297-4C93-80B1-839F45DB3455}"/>
              </a:ext>
            </a:extLst>
          </p:cNvPr>
          <p:cNvSpPr>
            <a:spLocks noGrp="1"/>
          </p:cNvSpPr>
          <p:nvPr>
            <p:ph type="title"/>
          </p:nvPr>
        </p:nvSpPr>
        <p:spPr/>
        <p:txBody>
          <a:bodyPr/>
          <a:lstStyle/>
          <a:p>
            <a:r>
              <a:rPr lang="en-GB" dirty="0"/>
              <a:t>6AS/MD-2 Derive related calculations</a:t>
            </a:r>
          </a:p>
        </p:txBody>
      </p:sp>
      <p:sp>
        <p:nvSpPr>
          <p:cNvPr id="6" name="TextBox 5">
            <a:extLst>
              <a:ext uri="{FF2B5EF4-FFF2-40B4-BE49-F238E27FC236}">
                <a16:creationId xmlns:a16="http://schemas.microsoft.com/office/drawing/2014/main" id="{DA728999-DAFF-4A71-A141-321439EFE6C9}"/>
              </a:ext>
            </a:extLst>
          </p:cNvPr>
          <p:cNvSpPr txBox="1"/>
          <p:nvPr/>
        </p:nvSpPr>
        <p:spPr>
          <a:xfrm>
            <a:off x="1271464" y="2017538"/>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4,800 ÷ 25 = 192</a:t>
            </a:r>
          </a:p>
        </p:txBody>
      </p:sp>
      <p:sp>
        <p:nvSpPr>
          <p:cNvPr id="7" name="Rectangle 4"/>
          <p:cNvSpPr>
            <a:spLocks noChangeArrowheads="1"/>
          </p:cNvSpPr>
          <p:nvPr/>
        </p:nvSpPr>
        <p:spPr bwMode="auto">
          <a:xfrm>
            <a:off x="1524001" y="383401"/>
            <a:ext cx="184731"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br>
              <a:rPr kumimoji="0" lang="en-GB" altLang="en-US" sz="1200" b="0" i="0" u="none" strike="noStrike" kern="1200" cap="none" spc="0" normalizeH="0" baseline="0" noProof="0">
                <a:ln>
                  <a:noFill/>
                </a:ln>
                <a:solidFill>
                  <a:srgbClr val="0D0D0D"/>
                </a:solidFill>
                <a:effectLst/>
                <a:uLnTx/>
                <a:uFillTx/>
                <a:latin typeface="Arial" panose="020B0604020202020204" pitchFamily="34" charset="0"/>
                <a:ea typeface="Malgun Gothic" panose="020B0503020000020004" pitchFamily="34" charset="-127"/>
                <a:cs typeface="Arial" panose="020B0604020202020204" pitchFamily="34" charset="0"/>
              </a:rPr>
            </a:br>
            <a:endParaRPr kumimoji="0" lang="en-GB" altLang="en-US" sz="2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8" name="TextBox 7">
            <a:extLst>
              <a:ext uri="{FF2B5EF4-FFF2-40B4-BE49-F238E27FC236}">
                <a16:creationId xmlns:a16="http://schemas.microsoft.com/office/drawing/2014/main" id="{8C488E6A-83BD-4490-AD6C-C0C51536FB8D}"/>
              </a:ext>
            </a:extLst>
          </p:cNvPr>
          <p:cNvSpPr txBox="1"/>
          <p:nvPr/>
        </p:nvSpPr>
        <p:spPr>
          <a:xfrm>
            <a:off x="1271464" y="3097587"/>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4,800 ÷ 5 ÷ 5 =</a:t>
            </a:r>
          </a:p>
        </p:txBody>
      </p:sp>
      <p:sp>
        <p:nvSpPr>
          <p:cNvPr id="3" name="Rectangle 2">
            <a:extLst>
              <a:ext uri="{FF2B5EF4-FFF2-40B4-BE49-F238E27FC236}">
                <a16:creationId xmlns:a16="http://schemas.microsoft.com/office/drawing/2014/main" id="{B4B0EEF3-2782-411A-B824-F1676674D6D2}"/>
              </a:ext>
            </a:extLst>
          </p:cNvPr>
          <p:cNvSpPr/>
          <p:nvPr/>
        </p:nvSpPr>
        <p:spPr bwMode="auto">
          <a:xfrm>
            <a:off x="4204082" y="3097587"/>
            <a:ext cx="1046265" cy="641526"/>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solidFill>
                  <a:sysClr val="windowText" lastClr="000000"/>
                </a:solidFill>
              </a:ln>
              <a:solidFill>
                <a:srgbClr val="000000"/>
              </a:solidFill>
              <a:effectLst/>
              <a:uLnTx/>
              <a:uFillTx/>
              <a:latin typeface="Arial" charset="0"/>
              <a:ea typeface="+mn-ea"/>
              <a:cs typeface="+mn-cs"/>
            </a:endParaRPr>
          </a:p>
        </p:txBody>
      </p:sp>
      <p:sp>
        <p:nvSpPr>
          <p:cNvPr id="9" name="TextBox 8">
            <a:extLst>
              <a:ext uri="{FF2B5EF4-FFF2-40B4-BE49-F238E27FC236}">
                <a16:creationId xmlns:a16="http://schemas.microsoft.com/office/drawing/2014/main" id="{7EF6476A-29BA-41F3-926F-20A5B913D6A6}"/>
              </a:ext>
            </a:extLst>
          </p:cNvPr>
          <p:cNvSpPr txBox="1"/>
          <p:nvPr/>
        </p:nvSpPr>
        <p:spPr>
          <a:xfrm>
            <a:off x="1271464" y="4234387"/>
            <a:ext cx="4431246"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4,800 ÷ 5 ÷ 5 =  192</a:t>
            </a:r>
          </a:p>
        </p:txBody>
      </p:sp>
      <p:sp>
        <p:nvSpPr>
          <p:cNvPr id="10" name="Rectangle 9">
            <a:extLst>
              <a:ext uri="{FF2B5EF4-FFF2-40B4-BE49-F238E27FC236}">
                <a16:creationId xmlns:a16="http://schemas.microsoft.com/office/drawing/2014/main" id="{58951837-B3EC-4729-AEE8-2403C3A76949}"/>
              </a:ext>
            </a:extLst>
          </p:cNvPr>
          <p:cNvSpPr/>
          <p:nvPr/>
        </p:nvSpPr>
        <p:spPr bwMode="auto">
          <a:xfrm>
            <a:off x="4204082" y="4234387"/>
            <a:ext cx="1046265" cy="641526"/>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solidFill>
                  <a:sysClr val="windowText" lastClr="000000"/>
                </a:solidFill>
              </a:ln>
              <a:solidFill>
                <a:srgbClr val="000000"/>
              </a:solidFill>
              <a:effectLst/>
              <a:uLnTx/>
              <a:uFillTx/>
              <a:latin typeface="Arial" charset="0"/>
              <a:ea typeface="+mn-ea"/>
              <a:cs typeface="+mn-cs"/>
            </a:endParaRPr>
          </a:p>
        </p:txBody>
      </p:sp>
      <p:sp>
        <p:nvSpPr>
          <p:cNvPr id="5" name="Content Placeholder 2">
            <a:extLst>
              <a:ext uri="{FF2B5EF4-FFF2-40B4-BE49-F238E27FC236}">
                <a16:creationId xmlns:a16="http://schemas.microsoft.com/office/drawing/2014/main" id="{263F09DD-6A88-491D-BE08-FC1FA8CE1754}"/>
              </a:ext>
            </a:extLst>
          </p:cNvPr>
          <p:cNvSpPr txBox="1">
            <a:spLocks/>
          </p:cNvSpPr>
          <p:nvPr/>
        </p:nvSpPr>
        <p:spPr>
          <a:xfrm>
            <a:off x="6225324" y="1688132"/>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Use the first calculation to derive the missing term in the second calculation.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Explain your reasoning.</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28955303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 grpId="0" animBg="1"/>
      <p:bldP spid="9" grpId="0"/>
      <p:bldP spid="10"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DAE78-2297-4C93-80B1-839F45DB3455}"/>
              </a:ext>
            </a:extLst>
          </p:cNvPr>
          <p:cNvSpPr>
            <a:spLocks noGrp="1"/>
          </p:cNvSpPr>
          <p:nvPr>
            <p:ph type="title"/>
          </p:nvPr>
        </p:nvSpPr>
        <p:spPr/>
        <p:txBody>
          <a:bodyPr/>
          <a:lstStyle/>
          <a:p>
            <a:r>
              <a:rPr lang="en-GB" dirty="0"/>
              <a:t>6AS/MD-2 Derive related calculations</a:t>
            </a:r>
          </a:p>
        </p:txBody>
      </p:sp>
      <p:sp>
        <p:nvSpPr>
          <p:cNvPr id="6" name="TextBox 5">
            <a:extLst>
              <a:ext uri="{FF2B5EF4-FFF2-40B4-BE49-F238E27FC236}">
                <a16:creationId xmlns:a16="http://schemas.microsoft.com/office/drawing/2014/main" id="{DA728999-DAFF-4A71-A141-321439EFE6C9}"/>
              </a:ext>
            </a:extLst>
          </p:cNvPr>
          <p:cNvSpPr txBox="1"/>
          <p:nvPr/>
        </p:nvSpPr>
        <p:spPr>
          <a:xfrm>
            <a:off x="1431023" y="3090462"/>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3,480 = 765 + 2,715</a:t>
            </a:r>
          </a:p>
        </p:txBody>
      </p:sp>
      <p:sp>
        <p:nvSpPr>
          <p:cNvPr id="7" name="Rectangle 4"/>
          <p:cNvSpPr>
            <a:spLocks noChangeArrowheads="1"/>
          </p:cNvSpPr>
          <p:nvPr/>
        </p:nvSpPr>
        <p:spPr bwMode="auto">
          <a:xfrm>
            <a:off x="1524001" y="383401"/>
            <a:ext cx="184731"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br>
              <a:rPr kumimoji="0" lang="en-GB" altLang="en-US" sz="1200" b="0" i="0" u="none" strike="noStrike" kern="1200" cap="none" spc="0" normalizeH="0" baseline="0" noProof="0">
                <a:ln>
                  <a:noFill/>
                </a:ln>
                <a:solidFill>
                  <a:srgbClr val="0D0D0D"/>
                </a:solidFill>
                <a:effectLst/>
                <a:uLnTx/>
                <a:uFillTx/>
                <a:latin typeface="Arial" panose="020B0604020202020204" pitchFamily="34" charset="0"/>
                <a:ea typeface="Malgun Gothic" panose="020B0503020000020004" pitchFamily="34" charset="-127"/>
                <a:cs typeface="Arial" panose="020B0604020202020204" pitchFamily="34" charset="0"/>
              </a:rPr>
            </a:br>
            <a:endParaRPr kumimoji="0" lang="en-GB" altLang="en-US" sz="2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5" name="Content Placeholder 2">
            <a:extLst>
              <a:ext uri="{FF2B5EF4-FFF2-40B4-BE49-F238E27FC236}">
                <a16:creationId xmlns:a16="http://schemas.microsoft.com/office/drawing/2014/main" id="{3A8599D2-B756-48DF-847A-CDEE8331B146}"/>
              </a:ext>
            </a:extLst>
          </p:cNvPr>
          <p:cNvSpPr txBox="1">
            <a:spLocks/>
          </p:cNvSpPr>
          <p:nvPr/>
        </p:nvSpPr>
        <p:spPr>
          <a:xfrm>
            <a:off x="6192012" y="1557338"/>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other calculations can you derive from this calculation?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You could:</a:t>
            </a:r>
          </a:p>
          <a:p>
            <a:pPr marL="557199" marR="0" lvl="1" indent="-21430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rearrange the terms;</a:t>
            </a:r>
          </a:p>
          <a:p>
            <a:pPr marL="557199" marR="0" lvl="1" indent="-21430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rewrite using inverse operations;</a:t>
            </a:r>
          </a:p>
          <a:p>
            <a:pPr marL="557199" marR="0" lvl="1" indent="-21430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apply place value;</a:t>
            </a:r>
          </a:p>
          <a:p>
            <a:pPr marL="557199" marR="0" lvl="1" indent="-21430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use the commutative or associative property;</a:t>
            </a:r>
          </a:p>
          <a:p>
            <a:pPr marL="557199" marR="0" lvl="1" indent="-21430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use the compensation property.</a:t>
            </a: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cxnSp>
        <p:nvCxnSpPr>
          <p:cNvPr id="11" name="Straight Arrow Connector 10">
            <a:extLst>
              <a:ext uri="{FF2B5EF4-FFF2-40B4-BE49-F238E27FC236}">
                <a16:creationId xmlns:a16="http://schemas.microsoft.com/office/drawing/2014/main" id="{C53388E1-3BA3-494F-96A0-1A7DCDB8196E}"/>
              </a:ext>
            </a:extLst>
          </p:cNvPr>
          <p:cNvCxnSpPr/>
          <p:nvPr/>
        </p:nvCxnSpPr>
        <p:spPr bwMode="auto">
          <a:xfrm flipV="1">
            <a:off x="3240290" y="1828800"/>
            <a:ext cx="0" cy="797798"/>
          </a:xfrm>
          <a:prstGeom prst="straightConnector1">
            <a:avLst/>
          </a:prstGeom>
          <a:ln w="19050">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12" name="Straight Arrow Connector 11">
            <a:extLst>
              <a:ext uri="{FF2B5EF4-FFF2-40B4-BE49-F238E27FC236}">
                <a16:creationId xmlns:a16="http://schemas.microsoft.com/office/drawing/2014/main" id="{37B68976-9233-43D6-B09F-D8236869DE80}"/>
              </a:ext>
            </a:extLst>
          </p:cNvPr>
          <p:cNvCxnSpPr>
            <a:cxnSpLocks/>
          </p:cNvCxnSpPr>
          <p:nvPr/>
        </p:nvCxnSpPr>
        <p:spPr bwMode="auto">
          <a:xfrm rot="10800000" flipV="1">
            <a:off x="3240290" y="4103239"/>
            <a:ext cx="0" cy="797798"/>
          </a:xfrm>
          <a:prstGeom prst="straightConnector1">
            <a:avLst/>
          </a:prstGeom>
          <a:ln w="19050">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13" name="Straight Arrow Connector 12">
            <a:extLst>
              <a:ext uri="{FF2B5EF4-FFF2-40B4-BE49-F238E27FC236}">
                <a16:creationId xmlns:a16="http://schemas.microsoft.com/office/drawing/2014/main" id="{203074A2-528F-44B6-B55C-FF9B0490ADAD}"/>
              </a:ext>
            </a:extLst>
          </p:cNvPr>
          <p:cNvCxnSpPr>
            <a:cxnSpLocks/>
          </p:cNvCxnSpPr>
          <p:nvPr/>
        </p:nvCxnSpPr>
        <p:spPr bwMode="auto">
          <a:xfrm rot="8100000" flipV="1">
            <a:off x="4295839" y="3776481"/>
            <a:ext cx="0" cy="797798"/>
          </a:xfrm>
          <a:prstGeom prst="straightConnector1">
            <a:avLst/>
          </a:prstGeom>
          <a:ln w="19050">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14" name="Straight Arrow Connector 13">
            <a:extLst>
              <a:ext uri="{FF2B5EF4-FFF2-40B4-BE49-F238E27FC236}">
                <a16:creationId xmlns:a16="http://schemas.microsoft.com/office/drawing/2014/main" id="{E08D8371-8EFA-4699-8A63-A401BE1CBA24}"/>
              </a:ext>
            </a:extLst>
          </p:cNvPr>
          <p:cNvCxnSpPr>
            <a:cxnSpLocks/>
          </p:cNvCxnSpPr>
          <p:nvPr/>
        </p:nvCxnSpPr>
        <p:spPr bwMode="auto">
          <a:xfrm rot="13500000" flipV="1">
            <a:off x="2238006" y="3821174"/>
            <a:ext cx="0" cy="797798"/>
          </a:xfrm>
          <a:prstGeom prst="straightConnector1">
            <a:avLst/>
          </a:prstGeom>
          <a:ln w="19050">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18" name="Straight Arrow Connector 17">
            <a:extLst>
              <a:ext uri="{FF2B5EF4-FFF2-40B4-BE49-F238E27FC236}">
                <a16:creationId xmlns:a16="http://schemas.microsoft.com/office/drawing/2014/main" id="{F87A3E3C-CFF8-48DC-93F2-F5A3EE39B4A1}"/>
              </a:ext>
            </a:extLst>
          </p:cNvPr>
          <p:cNvCxnSpPr>
            <a:cxnSpLocks/>
          </p:cNvCxnSpPr>
          <p:nvPr/>
        </p:nvCxnSpPr>
        <p:spPr bwMode="auto">
          <a:xfrm rot="13500000">
            <a:off x="4295840" y="2185636"/>
            <a:ext cx="0" cy="797798"/>
          </a:xfrm>
          <a:prstGeom prst="straightConnector1">
            <a:avLst/>
          </a:prstGeom>
          <a:ln w="19050">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19" name="Straight Arrow Connector 18">
            <a:extLst>
              <a:ext uri="{FF2B5EF4-FFF2-40B4-BE49-F238E27FC236}">
                <a16:creationId xmlns:a16="http://schemas.microsoft.com/office/drawing/2014/main" id="{9A714531-DF32-4A31-BE21-ED30AB881DF9}"/>
              </a:ext>
            </a:extLst>
          </p:cNvPr>
          <p:cNvCxnSpPr>
            <a:cxnSpLocks/>
          </p:cNvCxnSpPr>
          <p:nvPr/>
        </p:nvCxnSpPr>
        <p:spPr bwMode="auto">
          <a:xfrm rot="8100000">
            <a:off x="2238007" y="2230329"/>
            <a:ext cx="0" cy="797798"/>
          </a:xfrm>
          <a:prstGeom prst="straightConnector1">
            <a:avLst/>
          </a:prstGeom>
          <a:ln w="19050">
            <a:headEnd type="none" w="med" len="med"/>
            <a:tailEnd type="triangle" w="med" len="med"/>
          </a:ln>
        </p:spPr>
        <p:style>
          <a:lnRef idx="1">
            <a:schemeClr val="dk1"/>
          </a:lnRef>
          <a:fillRef idx="0">
            <a:schemeClr val="dk1"/>
          </a:fillRef>
          <a:effectRef idx="0">
            <a:schemeClr val="dk1"/>
          </a:effectRef>
          <a:fontRef idx="minor">
            <a:schemeClr val="tx1"/>
          </a:fontRef>
        </p:style>
      </p:cxnSp>
    </p:spTree>
    <p:custDataLst>
      <p:tags r:id="rId1"/>
    </p:custDataLst>
    <p:extLst>
      <p:ext uri="{BB962C8B-B14F-4D97-AF65-F5344CB8AC3E}">
        <p14:creationId xmlns:p14="http://schemas.microsoft.com/office/powerpoint/2010/main" val="398971636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DAE78-2297-4C93-80B1-839F45DB3455}"/>
              </a:ext>
            </a:extLst>
          </p:cNvPr>
          <p:cNvSpPr>
            <a:spLocks noGrp="1"/>
          </p:cNvSpPr>
          <p:nvPr>
            <p:ph type="title"/>
          </p:nvPr>
        </p:nvSpPr>
        <p:spPr/>
        <p:txBody>
          <a:bodyPr/>
          <a:lstStyle/>
          <a:p>
            <a:r>
              <a:rPr lang="en-GB" dirty="0"/>
              <a:t>6AS/MD-2 Derive related calculations</a:t>
            </a:r>
          </a:p>
        </p:txBody>
      </p:sp>
      <p:sp>
        <p:nvSpPr>
          <p:cNvPr id="6" name="TextBox 5">
            <a:extLst>
              <a:ext uri="{FF2B5EF4-FFF2-40B4-BE49-F238E27FC236}">
                <a16:creationId xmlns:a16="http://schemas.microsoft.com/office/drawing/2014/main" id="{DA728999-DAFF-4A71-A141-321439EFE6C9}"/>
              </a:ext>
            </a:extLst>
          </p:cNvPr>
          <p:cNvSpPr txBox="1"/>
          <p:nvPr/>
        </p:nvSpPr>
        <p:spPr>
          <a:xfrm>
            <a:off x="1664226" y="3090462"/>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23.1 – 7.9 = 15.2</a:t>
            </a:r>
          </a:p>
        </p:txBody>
      </p:sp>
      <p:sp>
        <p:nvSpPr>
          <p:cNvPr id="7" name="Rectangle 4"/>
          <p:cNvSpPr>
            <a:spLocks noChangeArrowheads="1"/>
          </p:cNvSpPr>
          <p:nvPr/>
        </p:nvSpPr>
        <p:spPr bwMode="auto">
          <a:xfrm>
            <a:off x="1524001" y="383401"/>
            <a:ext cx="184731"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br>
              <a:rPr kumimoji="0" lang="en-GB" altLang="en-US" sz="1200" b="0" i="0" u="none" strike="noStrike" kern="1200" cap="none" spc="0" normalizeH="0" baseline="0" noProof="0">
                <a:ln>
                  <a:noFill/>
                </a:ln>
                <a:solidFill>
                  <a:srgbClr val="0D0D0D"/>
                </a:solidFill>
                <a:effectLst/>
                <a:uLnTx/>
                <a:uFillTx/>
                <a:latin typeface="Arial" panose="020B0604020202020204" pitchFamily="34" charset="0"/>
                <a:ea typeface="Malgun Gothic" panose="020B0503020000020004" pitchFamily="34" charset="-127"/>
                <a:cs typeface="Arial" panose="020B0604020202020204" pitchFamily="34" charset="0"/>
              </a:rPr>
            </a:br>
            <a:endParaRPr kumimoji="0" lang="en-GB" altLang="en-US" sz="2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5" name="Content Placeholder 2">
            <a:extLst>
              <a:ext uri="{FF2B5EF4-FFF2-40B4-BE49-F238E27FC236}">
                <a16:creationId xmlns:a16="http://schemas.microsoft.com/office/drawing/2014/main" id="{3A8599D2-B756-48DF-847A-CDEE8331B146}"/>
              </a:ext>
            </a:extLst>
          </p:cNvPr>
          <p:cNvSpPr txBox="1">
            <a:spLocks/>
          </p:cNvSpPr>
          <p:nvPr/>
        </p:nvSpPr>
        <p:spPr>
          <a:xfrm>
            <a:off x="6192013" y="1557338"/>
            <a:ext cx="5380862"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other calculations can you derive from this calculation?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You could:</a:t>
            </a:r>
          </a:p>
          <a:p>
            <a:pPr marL="557199" marR="0" lvl="1" indent="-21430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rearrange the terms;</a:t>
            </a:r>
          </a:p>
          <a:p>
            <a:pPr marL="557199" marR="0" lvl="1" indent="-21430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rewrite using inverse operations;</a:t>
            </a:r>
          </a:p>
          <a:p>
            <a:pPr marL="557199" marR="0" lvl="1" indent="-21430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apply place value;</a:t>
            </a:r>
          </a:p>
          <a:p>
            <a:pPr marL="557199" marR="0" lvl="1" indent="-21430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use the properties of subtraction that correspond to the commutative or associative property of addition;</a:t>
            </a:r>
          </a:p>
          <a:p>
            <a:pPr marL="557199" marR="0" lvl="1" indent="-21430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use the compensation property.</a:t>
            </a: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cxnSp>
        <p:nvCxnSpPr>
          <p:cNvPr id="11" name="Straight Arrow Connector 10">
            <a:extLst>
              <a:ext uri="{FF2B5EF4-FFF2-40B4-BE49-F238E27FC236}">
                <a16:creationId xmlns:a16="http://schemas.microsoft.com/office/drawing/2014/main" id="{C53388E1-3BA3-494F-96A0-1A7DCDB8196E}"/>
              </a:ext>
            </a:extLst>
          </p:cNvPr>
          <p:cNvCxnSpPr/>
          <p:nvPr/>
        </p:nvCxnSpPr>
        <p:spPr bwMode="auto">
          <a:xfrm flipV="1">
            <a:off x="3240290" y="1828800"/>
            <a:ext cx="0" cy="797798"/>
          </a:xfrm>
          <a:prstGeom prst="straightConnector1">
            <a:avLst/>
          </a:prstGeom>
          <a:ln w="19050">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12" name="Straight Arrow Connector 11">
            <a:extLst>
              <a:ext uri="{FF2B5EF4-FFF2-40B4-BE49-F238E27FC236}">
                <a16:creationId xmlns:a16="http://schemas.microsoft.com/office/drawing/2014/main" id="{37B68976-9233-43D6-B09F-D8236869DE80}"/>
              </a:ext>
            </a:extLst>
          </p:cNvPr>
          <p:cNvCxnSpPr>
            <a:cxnSpLocks/>
          </p:cNvCxnSpPr>
          <p:nvPr/>
        </p:nvCxnSpPr>
        <p:spPr bwMode="auto">
          <a:xfrm rot="10800000" flipV="1">
            <a:off x="3240290" y="4103239"/>
            <a:ext cx="0" cy="797798"/>
          </a:xfrm>
          <a:prstGeom prst="straightConnector1">
            <a:avLst/>
          </a:prstGeom>
          <a:ln w="19050">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13" name="Straight Arrow Connector 12">
            <a:extLst>
              <a:ext uri="{FF2B5EF4-FFF2-40B4-BE49-F238E27FC236}">
                <a16:creationId xmlns:a16="http://schemas.microsoft.com/office/drawing/2014/main" id="{203074A2-528F-44B6-B55C-FF9B0490ADAD}"/>
              </a:ext>
            </a:extLst>
          </p:cNvPr>
          <p:cNvCxnSpPr>
            <a:cxnSpLocks/>
          </p:cNvCxnSpPr>
          <p:nvPr/>
        </p:nvCxnSpPr>
        <p:spPr bwMode="auto">
          <a:xfrm rot="8100000" flipV="1">
            <a:off x="4295839" y="3776481"/>
            <a:ext cx="0" cy="797798"/>
          </a:xfrm>
          <a:prstGeom prst="straightConnector1">
            <a:avLst/>
          </a:prstGeom>
          <a:ln w="19050">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14" name="Straight Arrow Connector 13">
            <a:extLst>
              <a:ext uri="{FF2B5EF4-FFF2-40B4-BE49-F238E27FC236}">
                <a16:creationId xmlns:a16="http://schemas.microsoft.com/office/drawing/2014/main" id="{E08D8371-8EFA-4699-8A63-A401BE1CBA24}"/>
              </a:ext>
            </a:extLst>
          </p:cNvPr>
          <p:cNvCxnSpPr>
            <a:cxnSpLocks/>
          </p:cNvCxnSpPr>
          <p:nvPr/>
        </p:nvCxnSpPr>
        <p:spPr bwMode="auto">
          <a:xfrm rot="13500000" flipV="1">
            <a:off x="2238006" y="3821174"/>
            <a:ext cx="0" cy="797798"/>
          </a:xfrm>
          <a:prstGeom prst="straightConnector1">
            <a:avLst/>
          </a:prstGeom>
          <a:ln w="19050">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18" name="Straight Arrow Connector 17">
            <a:extLst>
              <a:ext uri="{FF2B5EF4-FFF2-40B4-BE49-F238E27FC236}">
                <a16:creationId xmlns:a16="http://schemas.microsoft.com/office/drawing/2014/main" id="{F87A3E3C-CFF8-48DC-93F2-F5A3EE39B4A1}"/>
              </a:ext>
            </a:extLst>
          </p:cNvPr>
          <p:cNvCxnSpPr>
            <a:cxnSpLocks/>
          </p:cNvCxnSpPr>
          <p:nvPr/>
        </p:nvCxnSpPr>
        <p:spPr bwMode="auto">
          <a:xfrm rot="13500000">
            <a:off x="4295840" y="2185636"/>
            <a:ext cx="0" cy="797798"/>
          </a:xfrm>
          <a:prstGeom prst="straightConnector1">
            <a:avLst/>
          </a:prstGeom>
          <a:ln w="19050">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19" name="Straight Arrow Connector 18">
            <a:extLst>
              <a:ext uri="{FF2B5EF4-FFF2-40B4-BE49-F238E27FC236}">
                <a16:creationId xmlns:a16="http://schemas.microsoft.com/office/drawing/2014/main" id="{9A714531-DF32-4A31-BE21-ED30AB881DF9}"/>
              </a:ext>
            </a:extLst>
          </p:cNvPr>
          <p:cNvCxnSpPr>
            <a:cxnSpLocks/>
          </p:cNvCxnSpPr>
          <p:nvPr/>
        </p:nvCxnSpPr>
        <p:spPr bwMode="auto">
          <a:xfrm rot="8100000">
            <a:off x="2238007" y="2230329"/>
            <a:ext cx="0" cy="797798"/>
          </a:xfrm>
          <a:prstGeom prst="straightConnector1">
            <a:avLst/>
          </a:prstGeom>
          <a:ln w="19050">
            <a:headEnd type="none" w="med" len="med"/>
            <a:tailEnd type="triangle" w="med" len="med"/>
          </a:ln>
        </p:spPr>
        <p:style>
          <a:lnRef idx="1">
            <a:schemeClr val="dk1"/>
          </a:lnRef>
          <a:fillRef idx="0">
            <a:schemeClr val="dk1"/>
          </a:fillRef>
          <a:effectRef idx="0">
            <a:schemeClr val="dk1"/>
          </a:effectRef>
          <a:fontRef idx="minor">
            <a:schemeClr val="tx1"/>
          </a:fontRef>
        </p:style>
      </p:cxnSp>
    </p:spTree>
    <p:custDataLst>
      <p:tags r:id="rId1"/>
    </p:custDataLst>
    <p:extLst>
      <p:ext uri="{BB962C8B-B14F-4D97-AF65-F5344CB8AC3E}">
        <p14:creationId xmlns:p14="http://schemas.microsoft.com/office/powerpoint/2010/main" val="353872144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DAE78-2297-4C93-80B1-839F45DB3455}"/>
              </a:ext>
            </a:extLst>
          </p:cNvPr>
          <p:cNvSpPr>
            <a:spLocks noGrp="1"/>
          </p:cNvSpPr>
          <p:nvPr>
            <p:ph type="title"/>
          </p:nvPr>
        </p:nvSpPr>
        <p:spPr/>
        <p:txBody>
          <a:bodyPr/>
          <a:lstStyle/>
          <a:p>
            <a:r>
              <a:rPr lang="en-GB" dirty="0"/>
              <a:t>6AS/MD-2 Derive related calculations</a:t>
            </a:r>
          </a:p>
        </p:txBody>
      </p:sp>
      <p:sp>
        <p:nvSpPr>
          <p:cNvPr id="6" name="TextBox 5">
            <a:extLst>
              <a:ext uri="{FF2B5EF4-FFF2-40B4-BE49-F238E27FC236}">
                <a16:creationId xmlns:a16="http://schemas.microsoft.com/office/drawing/2014/main" id="{DA728999-DAFF-4A71-A141-321439EFE6C9}"/>
              </a:ext>
            </a:extLst>
          </p:cNvPr>
          <p:cNvSpPr txBox="1"/>
          <p:nvPr/>
        </p:nvSpPr>
        <p:spPr>
          <a:xfrm>
            <a:off x="1351244" y="3090462"/>
            <a:ext cx="4220542"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42 × 67 = 2,814</a:t>
            </a:r>
          </a:p>
        </p:txBody>
      </p:sp>
      <p:sp>
        <p:nvSpPr>
          <p:cNvPr id="7" name="Rectangle 4"/>
          <p:cNvSpPr>
            <a:spLocks noChangeArrowheads="1"/>
          </p:cNvSpPr>
          <p:nvPr/>
        </p:nvSpPr>
        <p:spPr bwMode="auto">
          <a:xfrm>
            <a:off x="1524001" y="383401"/>
            <a:ext cx="184731"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br>
              <a:rPr kumimoji="0" lang="en-GB" altLang="en-US" sz="1200" b="0" i="0" u="none" strike="noStrike" kern="1200" cap="none" spc="0" normalizeH="0" baseline="0" noProof="0">
                <a:ln>
                  <a:noFill/>
                </a:ln>
                <a:solidFill>
                  <a:srgbClr val="0D0D0D"/>
                </a:solidFill>
                <a:effectLst/>
                <a:uLnTx/>
                <a:uFillTx/>
                <a:latin typeface="Arial" panose="020B0604020202020204" pitchFamily="34" charset="0"/>
                <a:ea typeface="Malgun Gothic" panose="020B0503020000020004" pitchFamily="34" charset="-127"/>
                <a:cs typeface="Arial" panose="020B0604020202020204" pitchFamily="34" charset="0"/>
              </a:rPr>
            </a:br>
            <a:endParaRPr kumimoji="0" lang="en-GB" altLang="en-US" sz="2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5" name="Content Placeholder 2">
            <a:extLst>
              <a:ext uri="{FF2B5EF4-FFF2-40B4-BE49-F238E27FC236}">
                <a16:creationId xmlns:a16="http://schemas.microsoft.com/office/drawing/2014/main" id="{3A8599D2-B756-48DF-847A-CDEE8331B146}"/>
              </a:ext>
            </a:extLst>
          </p:cNvPr>
          <p:cNvSpPr txBox="1">
            <a:spLocks/>
          </p:cNvSpPr>
          <p:nvPr/>
        </p:nvSpPr>
        <p:spPr>
          <a:xfrm>
            <a:off x="6192012" y="1557338"/>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other calculations can you derive from this calculation?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You could:</a:t>
            </a:r>
          </a:p>
          <a:p>
            <a:pPr marL="557199" marR="0" lvl="1" indent="-21430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rearrange the terms;</a:t>
            </a:r>
          </a:p>
          <a:p>
            <a:pPr marL="557199" marR="0" lvl="1" indent="-21430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rewrite using inverse operations;</a:t>
            </a:r>
          </a:p>
          <a:p>
            <a:pPr marL="557199" marR="0" lvl="1" indent="-21430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apply place value;</a:t>
            </a:r>
          </a:p>
          <a:p>
            <a:pPr marL="557199" marR="0" lvl="1" indent="-21430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use the commutative, associative or distributive property;</a:t>
            </a:r>
          </a:p>
          <a:p>
            <a:pPr marL="557199" marR="0" lvl="1" indent="-21430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use the compensation property.</a:t>
            </a: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cxnSp>
        <p:nvCxnSpPr>
          <p:cNvPr id="11" name="Straight Arrow Connector 10">
            <a:extLst>
              <a:ext uri="{FF2B5EF4-FFF2-40B4-BE49-F238E27FC236}">
                <a16:creationId xmlns:a16="http://schemas.microsoft.com/office/drawing/2014/main" id="{C53388E1-3BA3-494F-96A0-1A7DCDB8196E}"/>
              </a:ext>
            </a:extLst>
          </p:cNvPr>
          <p:cNvCxnSpPr/>
          <p:nvPr/>
        </p:nvCxnSpPr>
        <p:spPr bwMode="auto">
          <a:xfrm flipV="1">
            <a:off x="3240290" y="1828800"/>
            <a:ext cx="0" cy="797798"/>
          </a:xfrm>
          <a:prstGeom prst="straightConnector1">
            <a:avLst/>
          </a:prstGeom>
          <a:ln w="19050">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12" name="Straight Arrow Connector 11">
            <a:extLst>
              <a:ext uri="{FF2B5EF4-FFF2-40B4-BE49-F238E27FC236}">
                <a16:creationId xmlns:a16="http://schemas.microsoft.com/office/drawing/2014/main" id="{37B68976-9233-43D6-B09F-D8236869DE80}"/>
              </a:ext>
            </a:extLst>
          </p:cNvPr>
          <p:cNvCxnSpPr>
            <a:cxnSpLocks/>
          </p:cNvCxnSpPr>
          <p:nvPr/>
        </p:nvCxnSpPr>
        <p:spPr bwMode="auto">
          <a:xfrm rot="10800000" flipV="1">
            <a:off x="3240290" y="4103239"/>
            <a:ext cx="0" cy="797798"/>
          </a:xfrm>
          <a:prstGeom prst="straightConnector1">
            <a:avLst/>
          </a:prstGeom>
          <a:ln w="19050">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13" name="Straight Arrow Connector 12">
            <a:extLst>
              <a:ext uri="{FF2B5EF4-FFF2-40B4-BE49-F238E27FC236}">
                <a16:creationId xmlns:a16="http://schemas.microsoft.com/office/drawing/2014/main" id="{203074A2-528F-44B6-B55C-FF9B0490ADAD}"/>
              </a:ext>
            </a:extLst>
          </p:cNvPr>
          <p:cNvCxnSpPr>
            <a:cxnSpLocks/>
          </p:cNvCxnSpPr>
          <p:nvPr/>
        </p:nvCxnSpPr>
        <p:spPr bwMode="auto">
          <a:xfrm rot="8100000" flipV="1">
            <a:off x="4295839" y="3776481"/>
            <a:ext cx="0" cy="797798"/>
          </a:xfrm>
          <a:prstGeom prst="straightConnector1">
            <a:avLst/>
          </a:prstGeom>
          <a:ln w="19050">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14" name="Straight Arrow Connector 13">
            <a:extLst>
              <a:ext uri="{FF2B5EF4-FFF2-40B4-BE49-F238E27FC236}">
                <a16:creationId xmlns:a16="http://schemas.microsoft.com/office/drawing/2014/main" id="{E08D8371-8EFA-4699-8A63-A401BE1CBA24}"/>
              </a:ext>
            </a:extLst>
          </p:cNvPr>
          <p:cNvCxnSpPr>
            <a:cxnSpLocks/>
          </p:cNvCxnSpPr>
          <p:nvPr/>
        </p:nvCxnSpPr>
        <p:spPr bwMode="auto">
          <a:xfrm rot="13500000" flipV="1">
            <a:off x="2238006" y="3821174"/>
            <a:ext cx="0" cy="797798"/>
          </a:xfrm>
          <a:prstGeom prst="straightConnector1">
            <a:avLst/>
          </a:prstGeom>
          <a:ln w="19050">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18" name="Straight Arrow Connector 17">
            <a:extLst>
              <a:ext uri="{FF2B5EF4-FFF2-40B4-BE49-F238E27FC236}">
                <a16:creationId xmlns:a16="http://schemas.microsoft.com/office/drawing/2014/main" id="{F87A3E3C-CFF8-48DC-93F2-F5A3EE39B4A1}"/>
              </a:ext>
            </a:extLst>
          </p:cNvPr>
          <p:cNvCxnSpPr>
            <a:cxnSpLocks/>
          </p:cNvCxnSpPr>
          <p:nvPr/>
        </p:nvCxnSpPr>
        <p:spPr bwMode="auto">
          <a:xfrm rot="13500000">
            <a:off x="4295840" y="2185636"/>
            <a:ext cx="0" cy="797798"/>
          </a:xfrm>
          <a:prstGeom prst="straightConnector1">
            <a:avLst/>
          </a:prstGeom>
          <a:ln w="19050">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19" name="Straight Arrow Connector 18">
            <a:extLst>
              <a:ext uri="{FF2B5EF4-FFF2-40B4-BE49-F238E27FC236}">
                <a16:creationId xmlns:a16="http://schemas.microsoft.com/office/drawing/2014/main" id="{9A714531-DF32-4A31-BE21-ED30AB881DF9}"/>
              </a:ext>
            </a:extLst>
          </p:cNvPr>
          <p:cNvCxnSpPr>
            <a:cxnSpLocks/>
          </p:cNvCxnSpPr>
          <p:nvPr/>
        </p:nvCxnSpPr>
        <p:spPr bwMode="auto">
          <a:xfrm rot="8100000">
            <a:off x="2238007" y="2230329"/>
            <a:ext cx="0" cy="797798"/>
          </a:xfrm>
          <a:prstGeom prst="straightConnector1">
            <a:avLst/>
          </a:prstGeom>
          <a:ln w="19050">
            <a:headEnd type="none" w="med" len="med"/>
            <a:tailEnd type="triangle" w="med" len="med"/>
          </a:ln>
        </p:spPr>
        <p:style>
          <a:lnRef idx="1">
            <a:schemeClr val="dk1"/>
          </a:lnRef>
          <a:fillRef idx="0">
            <a:schemeClr val="dk1"/>
          </a:fillRef>
          <a:effectRef idx="0">
            <a:schemeClr val="dk1"/>
          </a:effectRef>
          <a:fontRef idx="minor">
            <a:schemeClr val="tx1"/>
          </a:fontRef>
        </p:style>
      </p:cxnSp>
    </p:spTree>
    <p:custDataLst>
      <p:tags r:id="rId1"/>
    </p:custDataLst>
    <p:extLst>
      <p:ext uri="{BB962C8B-B14F-4D97-AF65-F5344CB8AC3E}">
        <p14:creationId xmlns:p14="http://schemas.microsoft.com/office/powerpoint/2010/main" val="16654049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DAE78-2297-4C93-80B1-839F45DB3455}"/>
              </a:ext>
            </a:extLst>
          </p:cNvPr>
          <p:cNvSpPr>
            <a:spLocks noGrp="1"/>
          </p:cNvSpPr>
          <p:nvPr>
            <p:ph type="title"/>
          </p:nvPr>
        </p:nvSpPr>
        <p:spPr/>
        <p:txBody>
          <a:bodyPr/>
          <a:lstStyle/>
          <a:p>
            <a:r>
              <a:rPr lang="en-GB" dirty="0"/>
              <a:t>6AS/MD-2 Derive related calculations</a:t>
            </a:r>
          </a:p>
        </p:txBody>
      </p:sp>
      <p:sp>
        <p:nvSpPr>
          <p:cNvPr id="6" name="TextBox 5">
            <a:extLst>
              <a:ext uri="{FF2B5EF4-FFF2-40B4-BE49-F238E27FC236}">
                <a16:creationId xmlns:a16="http://schemas.microsoft.com/office/drawing/2014/main" id="{DA728999-DAFF-4A71-A141-321439EFE6C9}"/>
              </a:ext>
            </a:extLst>
          </p:cNvPr>
          <p:cNvSpPr txBox="1"/>
          <p:nvPr/>
        </p:nvSpPr>
        <p:spPr>
          <a:xfrm>
            <a:off x="1351244" y="3090462"/>
            <a:ext cx="4220542"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3,915 ÷ 9 = 435</a:t>
            </a:r>
          </a:p>
        </p:txBody>
      </p:sp>
      <p:sp>
        <p:nvSpPr>
          <p:cNvPr id="7" name="Rectangle 4"/>
          <p:cNvSpPr>
            <a:spLocks noChangeArrowheads="1"/>
          </p:cNvSpPr>
          <p:nvPr/>
        </p:nvSpPr>
        <p:spPr bwMode="auto">
          <a:xfrm>
            <a:off x="1524001" y="383401"/>
            <a:ext cx="184731"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br>
              <a:rPr kumimoji="0" lang="en-GB" altLang="en-US" sz="1200" b="0" i="0" u="none" strike="noStrike" kern="1200" cap="none" spc="0" normalizeH="0" baseline="0" noProof="0">
                <a:ln>
                  <a:noFill/>
                </a:ln>
                <a:solidFill>
                  <a:srgbClr val="0D0D0D"/>
                </a:solidFill>
                <a:effectLst/>
                <a:uLnTx/>
                <a:uFillTx/>
                <a:latin typeface="Arial" panose="020B0604020202020204" pitchFamily="34" charset="0"/>
                <a:ea typeface="Malgun Gothic" panose="020B0503020000020004" pitchFamily="34" charset="-127"/>
                <a:cs typeface="Arial" panose="020B0604020202020204" pitchFamily="34" charset="0"/>
              </a:rPr>
            </a:br>
            <a:endParaRPr kumimoji="0" lang="en-GB" altLang="en-US" sz="2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5" name="Content Placeholder 2">
            <a:extLst>
              <a:ext uri="{FF2B5EF4-FFF2-40B4-BE49-F238E27FC236}">
                <a16:creationId xmlns:a16="http://schemas.microsoft.com/office/drawing/2014/main" id="{3A8599D2-B756-48DF-847A-CDEE8331B146}"/>
              </a:ext>
            </a:extLst>
          </p:cNvPr>
          <p:cNvSpPr txBox="1">
            <a:spLocks/>
          </p:cNvSpPr>
          <p:nvPr/>
        </p:nvSpPr>
        <p:spPr>
          <a:xfrm>
            <a:off x="6192012" y="1557338"/>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other calculations can you derive from this calculation?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You could:</a:t>
            </a:r>
          </a:p>
          <a:p>
            <a:pPr marL="557199" marR="0" lvl="1" indent="-21430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rearrange the terms;</a:t>
            </a:r>
          </a:p>
          <a:p>
            <a:pPr marL="557199" marR="0" lvl="1" indent="-21430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rewrite using inverse operations;</a:t>
            </a:r>
          </a:p>
          <a:p>
            <a:pPr marL="557199" marR="0" lvl="1" indent="-21430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apply place value;</a:t>
            </a:r>
          </a:p>
          <a:p>
            <a:pPr marL="557199" marR="0" lvl="1" indent="-21430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use the properties of division that correspond to the commutative, associative or distributive property of multiplication;</a:t>
            </a:r>
          </a:p>
          <a:p>
            <a:pPr marL="557199" marR="0" lvl="1" indent="-21430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use the compensation property.</a:t>
            </a: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cxnSp>
        <p:nvCxnSpPr>
          <p:cNvPr id="11" name="Straight Arrow Connector 10">
            <a:extLst>
              <a:ext uri="{FF2B5EF4-FFF2-40B4-BE49-F238E27FC236}">
                <a16:creationId xmlns:a16="http://schemas.microsoft.com/office/drawing/2014/main" id="{C53388E1-3BA3-494F-96A0-1A7DCDB8196E}"/>
              </a:ext>
            </a:extLst>
          </p:cNvPr>
          <p:cNvCxnSpPr/>
          <p:nvPr/>
        </p:nvCxnSpPr>
        <p:spPr bwMode="auto">
          <a:xfrm flipV="1">
            <a:off x="3240290" y="1828800"/>
            <a:ext cx="0" cy="797798"/>
          </a:xfrm>
          <a:prstGeom prst="straightConnector1">
            <a:avLst/>
          </a:prstGeom>
          <a:ln w="19050">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12" name="Straight Arrow Connector 11">
            <a:extLst>
              <a:ext uri="{FF2B5EF4-FFF2-40B4-BE49-F238E27FC236}">
                <a16:creationId xmlns:a16="http://schemas.microsoft.com/office/drawing/2014/main" id="{37B68976-9233-43D6-B09F-D8236869DE80}"/>
              </a:ext>
            </a:extLst>
          </p:cNvPr>
          <p:cNvCxnSpPr>
            <a:cxnSpLocks/>
          </p:cNvCxnSpPr>
          <p:nvPr/>
        </p:nvCxnSpPr>
        <p:spPr bwMode="auto">
          <a:xfrm rot="10800000" flipV="1">
            <a:off x="3240290" y="4103239"/>
            <a:ext cx="0" cy="797798"/>
          </a:xfrm>
          <a:prstGeom prst="straightConnector1">
            <a:avLst/>
          </a:prstGeom>
          <a:ln w="19050">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13" name="Straight Arrow Connector 12">
            <a:extLst>
              <a:ext uri="{FF2B5EF4-FFF2-40B4-BE49-F238E27FC236}">
                <a16:creationId xmlns:a16="http://schemas.microsoft.com/office/drawing/2014/main" id="{203074A2-528F-44B6-B55C-FF9B0490ADAD}"/>
              </a:ext>
            </a:extLst>
          </p:cNvPr>
          <p:cNvCxnSpPr>
            <a:cxnSpLocks/>
          </p:cNvCxnSpPr>
          <p:nvPr/>
        </p:nvCxnSpPr>
        <p:spPr bwMode="auto">
          <a:xfrm rot="8100000" flipV="1">
            <a:off x="4295839" y="3776481"/>
            <a:ext cx="0" cy="797798"/>
          </a:xfrm>
          <a:prstGeom prst="straightConnector1">
            <a:avLst/>
          </a:prstGeom>
          <a:ln w="19050">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14" name="Straight Arrow Connector 13">
            <a:extLst>
              <a:ext uri="{FF2B5EF4-FFF2-40B4-BE49-F238E27FC236}">
                <a16:creationId xmlns:a16="http://schemas.microsoft.com/office/drawing/2014/main" id="{E08D8371-8EFA-4699-8A63-A401BE1CBA24}"/>
              </a:ext>
            </a:extLst>
          </p:cNvPr>
          <p:cNvCxnSpPr>
            <a:cxnSpLocks/>
          </p:cNvCxnSpPr>
          <p:nvPr/>
        </p:nvCxnSpPr>
        <p:spPr bwMode="auto">
          <a:xfrm rot="13500000" flipV="1">
            <a:off x="2238006" y="3821174"/>
            <a:ext cx="0" cy="797798"/>
          </a:xfrm>
          <a:prstGeom prst="straightConnector1">
            <a:avLst/>
          </a:prstGeom>
          <a:ln w="19050">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18" name="Straight Arrow Connector 17">
            <a:extLst>
              <a:ext uri="{FF2B5EF4-FFF2-40B4-BE49-F238E27FC236}">
                <a16:creationId xmlns:a16="http://schemas.microsoft.com/office/drawing/2014/main" id="{F87A3E3C-CFF8-48DC-93F2-F5A3EE39B4A1}"/>
              </a:ext>
            </a:extLst>
          </p:cNvPr>
          <p:cNvCxnSpPr>
            <a:cxnSpLocks/>
          </p:cNvCxnSpPr>
          <p:nvPr/>
        </p:nvCxnSpPr>
        <p:spPr bwMode="auto">
          <a:xfrm rot="13500000">
            <a:off x="4295840" y="2185636"/>
            <a:ext cx="0" cy="797798"/>
          </a:xfrm>
          <a:prstGeom prst="straightConnector1">
            <a:avLst/>
          </a:prstGeom>
          <a:ln w="19050">
            <a:headEnd type="none" w="med" len="med"/>
            <a:tailEnd type="triangle" w="med" len="med"/>
          </a:ln>
        </p:spPr>
        <p:style>
          <a:lnRef idx="1">
            <a:schemeClr val="dk1"/>
          </a:lnRef>
          <a:fillRef idx="0">
            <a:schemeClr val="dk1"/>
          </a:fillRef>
          <a:effectRef idx="0">
            <a:schemeClr val="dk1"/>
          </a:effectRef>
          <a:fontRef idx="minor">
            <a:schemeClr val="tx1"/>
          </a:fontRef>
        </p:style>
      </p:cxnSp>
      <p:cxnSp>
        <p:nvCxnSpPr>
          <p:cNvPr id="19" name="Straight Arrow Connector 18">
            <a:extLst>
              <a:ext uri="{FF2B5EF4-FFF2-40B4-BE49-F238E27FC236}">
                <a16:creationId xmlns:a16="http://schemas.microsoft.com/office/drawing/2014/main" id="{9A714531-DF32-4A31-BE21-ED30AB881DF9}"/>
              </a:ext>
            </a:extLst>
          </p:cNvPr>
          <p:cNvCxnSpPr>
            <a:cxnSpLocks/>
          </p:cNvCxnSpPr>
          <p:nvPr/>
        </p:nvCxnSpPr>
        <p:spPr bwMode="auto">
          <a:xfrm rot="8100000">
            <a:off x="2238007" y="2230329"/>
            <a:ext cx="0" cy="797798"/>
          </a:xfrm>
          <a:prstGeom prst="straightConnector1">
            <a:avLst/>
          </a:prstGeom>
          <a:ln w="19050">
            <a:headEnd type="none" w="med" len="med"/>
            <a:tailEnd type="triangle" w="med" len="med"/>
          </a:ln>
        </p:spPr>
        <p:style>
          <a:lnRef idx="1">
            <a:schemeClr val="dk1"/>
          </a:lnRef>
          <a:fillRef idx="0">
            <a:schemeClr val="dk1"/>
          </a:fillRef>
          <a:effectRef idx="0">
            <a:schemeClr val="dk1"/>
          </a:effectRef>
          <a:fontRef idx="minor">
            <a:schemeClr val="tx1"/>
          </a:fontRef>
        </p:style>
      </p:cxnSp>
    </p:spTree>
    <p:custDataLst>
      <p:tags r:id="rId1"/>
    </p:custDataLst>
    <p:extLst>
      <p:ext uri="{BB962C8B-B14F-4D97-AF65-F5344CB8AC3E}">
        <p14:creationId xmlns:p14="http://schemas.microsoft.com/office/powerpoint/2010/main" val="53219762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DAE78-2297-4C93-80B1-839F45DB3455}"/>
              </a:ext>
            </a:extLst>
          </p:cNvPr>
          <p:cNvSpPr>
            <a:spLocks noGrp="1"/>
          </p:cNvSpPr>
          <p:nvPr>
            <p:ph type="title"/>
          </p:nvPr>
        </p:nvSpPr>
        <p:spPr/>
        <p:txBody>
          <a:bodyPr/>
          <a:lstStyle/>
          <a:p>
            <a:r>
              <a:rPr lang="en-GB" dirty="0"/>
              <a:t>6AS/MD-2 Derive related calculations</a:t>
            </a:r>
          </a:p>
        </p:txBody>
      </p:sp>
      <p:sp>
        <p:nvSpPr>
          <p:cNvPr id="6" name="TextBox 5">
            <a:extLst>
              <a:ext uri="{FF2B5EF4-FFF2-40B4-BE49-F238E27FC236}">
                <a16:creationId xmlns:a16="http://schemas.microsoft.com/office/drawing/2014/main" id="{DA728999-DAFF-4A71-A141-321439EFE6C9}"/>
              </a:ext>
            </a:extLst>
          </p:cNvPr>
          <p:cNvSpPr txBox="1"/>
          <p:nvPr/>
        </p:nvSpPr>
        <p:spPr>
          <a:xfrm>
            <a:off x="1271464" y="2017538"/>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195 ÷ 13 = 15</a:t>
            </a:r>
          </a:p>
        </p:txBody>
      </p:sp>
      <p:sp>
        <p:nvSpPr>
          <p:cNvPr id="7" name="Rectangle 4"/>
          <p:cNvSpPr>
            <a:spLocks noChangeArrowheads="1"/>
          </p:cNvSpPr>
          <p:nvPr/>
        </p:nvSpPr>
        <p:spPr bwMode="auto">
          <a:xfrm>
            <a:off x="1524001" y="383401"/>
            <a:ext cx="184731"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br>
              <a:rPr kumimoji="0" lang="en-GB" altLang="en-US" sz="1200" b="0" i="0" u="none" strike="noStrike" kern="1200" cap="none" spc="0" normalizeH="0" baseline="0" noProof="0">
                <a:ln>
                  <a:noFill/>
                </a:ln>
                <a:solidFill>
                  <a:srgbClr val="0D0D0D"/>
                </a:solidFill>
                <a:effectLst/>
                <a:uLnTx/>
                <a:uFillTx/>
                <a:latin typeface="Arial" panose="020B0604020202020204" pitchFamily="34" charset="0"/>
                <a:ea typeface="Malgun Gothic" panose="020B0503020000020004" pitchFamily="34" charset="-127"/>
                <a:cs typeface="Arial" panose="020B0604020202020204" pitchFamily="34" charset="0"/>
              </a:rPr>
            </a:br>
            <a:endParaRPr kumimoji="0" lang="en-GB" altLang="en-US" sz="2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8" name="TextBox 7">
            <a:extLst>
              <a:ext uri="{FF2B5EF4-FFF2-40B4-BE49-F238E27FC236}">
                <a16:creationId xmlns:a16="http://schemas.microsoft.com/office/drawing/2014/main" id="{8C488E6A-83BD-4490-AD6C-C0C51536FB8D}"/>
              </a:ext>
            </a:extLst>
          </p:cNvPr>
          <p:cNvSpPr txBox="1"/>
          <p:nvPr/>
        </p:nvSpPr>
        <p:spPr>
          <a:xfrm>
            <a:off x="1271464" y="3097587"/>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13 × 150 = </a:t>
            </a:r>
          </a:p>
        </p:txBody>
      </p:sp>
      <p:sp>
        <p:nvSpPr>
          <p:cNvPr id="3" name="Rectangle 2">
            <a:extLst>
              <a:ext uri="{FF2B5EF4-FFF2-40B4-BE49-F238E27FC236}">
                <a16:creationId xmlns:a16="http://schemas.microsoft.com/office/drawing/2014/main" id="{B4B0EEF3-2782-411A-B824-F1676674D6D2}"/>
              </a:ext>
            </a:extLst>
          </p:cNvPr>
          <p:cNvSpPr/>
          <p:nvPr/>
        </p:nvSpPr>
        <p:spPr bwMode="auto">
          <a:xfrm>
            <a:off x="3456402" y="3097587"/>
            <a:ext cx="1170830" cy="641526"/>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solidFill>
                  <a:sysClr val="windowText" lastClr="000000"/>
                </a:solidFill>
              </a:ln>
              <a:solidFill>
                <a:srgbClr val="000000"/>
              </a:solidFill>
              <a:effectLst/>
              <a:uLnTx/>
              <a:uFillTx/>
              <a:latin typeface="Arial" charset="0"/>
              <a:ea typeface="+mn-ea"/>
              <a:cs typeface="+mn-cs"/>
            </a:endParaRPr>
          </a:p>
        </p:txBody>
      </p:sp>
      <p:sp>
        <p:nvSpPr>
          <p:cNvPr id="5" name="Content Placeholder 2">
            <a:extLst>
              <a:ext uri="{FF2B5EF4-FFF2-40B4-BE49-F238E27FC236}">
                <a16:creationId xmlns:a16="http://schemas.microsoft.com/office/drawing/2014/main" id="{263F09DD-6A88-491D-BE08-FC1FA8CE1754}"/>
              </a:ext>
            </a:extLst>
          </p:cNvPr>
          <p:cNvSpPr txBox="1">
            <a:spLocks/>
          </p:cNvSpPr>
          <p:nvPr/>
        </p:nvSpPr>
        <p:spPr>
          <a:xfrm>
            <a:off x="6225324" y="1688132"/>
            <a:ext cx="54189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Explain how you would use the first equation to complete the second equation.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equation can you write to link the two?</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14" name="TextBox 13">
            <a:extLst>
              <a:ext uri="{FF2B5EF4-FFF2-40B4-BE49-F238E27FC236}">
                <a16:creationId xmlns:a16="http://schemas.microsoft.com/office/drawing/2014/main" id="{7813CA75-CF7F-45E1-B830-476E56BB5394}"/>
              </a:ext>
            </a:extLst>
          </p:cNvPr>
          <p:cNvSpPr txBox="1"/>
          <p:nvPr/>
        </p:nvSpPr>
        <p:spPr>
          <a:xfrm>
            <a:off x="1271464" y="3097587"/>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13 × 15 = 195 </a:t>
            </a:r>
          </a:p>
        </p:txBody>
      </p:sp>
      <p:sp>
        <p:nvSpPr>
          <p:cNvPr id="16" name="TextBox 15">
            <a:extLst>
              <a:ext uri="{FF2B5EF4-FFF2-40B4-BE49-F238E27FC236}">
                <a16:creationId xmlns:a16="http://schemas.microsoft.com/office/drawing/2014/main" id="{7B44DD89-5C6A-4E79-82DB-FDB84AB78893}"/>
              </a:ext>
            </a:extLst>
          </p:cNvPr>
          <p:cNvSpPr txBox="1"/>
          <p:nvPr/>
        </p:nvSpPr>
        <p:spPr>
          <a:xfrm>
            <a:off x="3437991" y="4286059"/>
            <a:ext cx="2079883"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1,950</a:t>
            </a:r>
          </a:p>
        </p:txBody>
      </p:sp>
    </p:spTree>
    <p:custDataLst>
      <p:tags r:id="rId1"/>
    </p:custDataLst>
    <p:extLst>
      <p:ext uri="{BB962C8B-B14F-4D97-AF65-F5344CB8AC3E}">
        <p14:creationId xmlns:p14="http://schemas.microsoft.com/office/powerpoint/2010/main" val="8250177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3.75E-6 -2.96296E-6 L 0.00052 0.16806 " pathEditMode="relative" rAng="0" ptsTypes="AA">
                                      <p:cBhvr>
                                        <p:cTn id="6" dur="2000" fill="hold"/>
                                        <p:tgtEl>
                                          <p:spTgt spid="8"/>
                                        </p:tgtEl>
                                        <p:attrNameLst>
                                          <p:attrName>ppt_x</p:attrName>
                                          <p:attrName>ppt_y</p:attrName>
                                        </p:attrNameLst>
                                      </p:cBhvr>
                                      <p:rCtr x="26" y="8403"/>
                                    </p:animMotion>
                                  </p:childTnLst>
                                </p:cTn>
                              </p:par>
                              <p:par>
                                <p:cTn id="7" presetID="42" presetClass="path" presetSubtype="0" accel="50000" decel="50000" fill="hold" grpId="0" nodeType="withEffect">
                                  <p:stCondLst>
                                    <p:cond delay="0"/>
                                  </p:stCondLst>
                                  <p:childTnLst>
                                    <p:animMotion origin="layout" path="M -4.16667E-7 3.7037E-7 L -4.16667E-7 0.16829 " pathEditMode="relative" rAng="0" ptsTypes="AA">
                                      <p:cBhvr>
                                        <p:cTn id="8" dur="2000" fill="hold"/>
                                        <p:tgtEl>
                                          <p:spTgt spid="3"/>
                                        </p:tgtEl>
                                        <p:attrNameLst>
                                          <p:attrName>ppt_x</p:attrName>
                                          <p:attrName>ppt_y</p:attrName>
                                        </p:attrNameLst>
                                      </p:cBhvr>
                                      <p:rCtr x="0" y="8403"/>
                                    </p:animMotion>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 grpId="0" animBg="1"/>
      <p:bldP spid="14" grpId="0"/>
      <p:bldP spid="16"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DAE78-2297-4C93-80B1-839F45DB3455}"/>
              </a:ext>
            </a:extLst>
          </p:cNvPr>
          <p:cNvSpPr>
            <a:spLocks noGrp="1"/>
          </p:cNvSpPr>
          <p:nvPr>
            <p:ph type="title"/>
          </p:nvPr>
        </p:nvSpPr>
        <p:spPr/>
        <p:txBody>
          <a:bodyPr/>
          <a:lstStyle/>
          <a:p>
            <a:r>
              <a:rPr lang="en-GB" dirty="0"/>
              <a:t>6AS/MD-2 Derive related calculations</a:t>
            </a:r>
          </a:p>
        </p:txBody>
      </p:sp>
      <p:sp>
        <p:nvSpPr>
          <p:cNvPr id="6" name="TextBox 5">
            <a:extLst>
              <a:ext uri="{FF2B5EF4-FFF2-40B4-BE49-F238E27FC236}">
                <a16:creationId xmlns:a16="http://schemas.microsoft.com/office/drawing/2014/main" id="{DA728999-DAFF-4A71-A141-321439EFE6C9}"/>
              </a:ext>
            </a:extLst>
          </p:cNvPr>
          <p:cNvSpPr txBox="1"/>
          <p:nvPr/>
        </p:nvSpPr>
        <p:spPr>
          <a:xfrm>
            <a:off x="1271464" y="2017538"/>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473 – 87 = 386</a:t>
            </a:r>
          </a:p>
        </p:txBody>
      </p:sp>
      <p:sp>
        <p:nvSpPr>
          <p:cNvPr id="7" name="Rectangle 4"/>
          <p:cNvSpPr>
            <a:spLocks noChangeArrowheads="1"/>
          </p:cNvSpPr>
          <p:nvPr/>
        </p:nvSpPr>
        <p:spPr bwMode="auto">
          <a:xfrm>
            <a:off x="1524001" y="383401"/>
            <a:ext cx="184731"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br>
              <a:rPr kumimoji="0" lang="en-GB" altLang="en-US" sz="1200" b="0" i="0" u="none" strike="noStrike" kern="1200" cap="none" spc="0" normalizeH="0" baseline="0" noProof="0">
                <a:ln>
                  <a:noFill/>
                </a:ln>
                <a:solidFill>
                  <a:srgbClr val="0D0D0D"/>
                </a:solidFill>
                <a:effectLst/>
                <a:uLnTx/>
                <a:uFillTx/>
                <a:latin typeface="Arial" panose="020B0604020202020204" pitchFamily="34" charset="0"/>
                <a:ea typeface="Malgun Gothic" panose="020B0503020000020004" pitchFamily="34" charset="-127"/>
                <a:cs typeface="Arial" panose="020B0604020202020204" pitchFamily="34" charset="0"/>
              </a:rPr>
            </a:br>
            <a:endParaRPr kumimoji="0" lang="en-GB" altLang="en-US" sz="2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8" name="TextBox 7">
            <a:extLst>
              <a:ext uri="{FF2B5EF4-FFF2-40B4-BE49-F238E27FC236}">
                <a16:creationId xmlns:a16="http://schemas.microsoft.com/office/drawing/2014/main" id="{8C488E6A-83BD-4490-AD6C-C0C51536FB8D}"/>
              </a:ext>
            </a:extLst>
          </p:cNvPr>
          <p:cNvSpPr txBox="1"/>
          <p:nvPr/>
        </p:nvSpPr>
        <p:spPr>
          <a:xfrm>
            <a:off x="1271464" y="3097587"/>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478 –          = 87</a:t>
            </a:r>
          </a:p>
        </p:txBody>
      </p:sp>
      <p:sp>
        <p:nvSpPr>
          <p:cNvPr id="3" name="Rectangle 2">
            <a:extLst>
              <a:ext uri="{FF2B5EF4-FFF2-40B4-BE49-F238E27FC236}">
                <a16:creationId xmlns:a16="http://schemas.microsoft.com/office/drawing/2014/main" id="{B4B0EEF3-2782-411A-B824-F1676674D6D2}"/>
              </a:ext>
            </a:extLst>
          </p:cNvPr>
          <p:cNvSpPr/>
          <p:nvPr/>
        </p:nvSpPr>
        <p:spPr bwMode="auto">
          <a:xfrm>
            <a:off x="2452061" y="3097587"/>
            <a:ext cx="988182" cy="641526"/>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solidFill>
                  <a:sysClr val="windowText" lastClr="000000"/>
                </a:solidFill>
              </a:ln>
              <a:solidFill>
                <a:srgbClr val="000000"/>
              </a:solidFill>
              <a:effectLst/>
              <a:uLnTx/>
              <a:uFillTx/>
              <a:latin typeface="Arial" charset="0"/>
              <a:ea typeface="+mn-ea"/>
              <a:cs typeface="+mn-cs"/>
            </a:endParaRPr>
          </a:p>
        </p:txBody>
      </p:sp>
      <p:sp>
        <p:nvSpPr>
          <p:cNvPr id="5" name="Content Placeholder 2">
            <a:extLst>
              <a:ext uri="{FF2B5EF4-FFF2-40B4-BE49-F238E27FC236}">
                <a16:creationId xmlns:a16="http://schemas.microsoft.com/office/drawing/2014/main" id="{263F09DD-6A88-491D-BE08-FC1FA8CE1754}"/>
              </a:ext>
            </a:extLst>
          </p:cNvPr>
          <p:cNvSpPr txBox="1">
            <a:spLocks/>
          </p:cNvSpPr>
          <p:nvPr/>
        </p:nvSpPr>
        <p:spPr>
          <a:xfrm>
            <a:off x="6096000" y="1631381"/>
            <a:ext cx="54189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Explain how you would use the first equation to complete the second equation.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equation can you write to link the two?</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14" name="TextBox 13">
            <a:extLst>
              <a:ext uri="{FF2B5EF4-FFF2-40B4-BE49-F238E27FC236}">
                <a16:creationId xmlns:a16="http://schemas.microsoft.com/office/drawing/2014/main" id="{7813CA75-CF7F-45E1-B830-476E56BB5394}"/>
              </a:ext>
            </a:extLst>
          </p:cNvPr>
          <p:cNvSpPr txBox="1"/>
          <p:nvPr/>
        </p:nvSpPr>
        <p:spPr>
          <a:xfrm>
            <a:off x="1271464" y="3097587"/>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473 –  386  = 87</a:t>
            </a:r>
          </a:p>
        </p:txBody>
      </p:sp>
      <p:sp>
        <p:nvSpPr>
          <p:cNvPr id="16" name="TextBox 15">
            <a:extLst>
              <a:ext uri="{FF2B5EF4-FFF2-40B4-BE49-F238E27FC236}">
                <a16:creationId xmlns:a16="http://schemas.microsoft.com/office/drawing/2014/main" id="{7B44DD89-5C6A-4E79-82DB-FDB84AB78893}"/>
              </a:ext>
            </a:extLst>
          </p:cNvPr>
          <p:cNvSpPr txBox="1"/>
          <p:nvPr/>
        </p:nvSpPr>
        <p:spPr>
          <a:xfrm>
            <a:off x="2482045" y="4286059"/>
            <a:ext cx="2079883"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381</a:t>
            </a:r>
          </a:p>
        </p:txBody>
      </p:sp>
    </p:spTree>
    <p:custDataLst>
      <p:tags r:id="rId1"/>
    </p:custDataLst>
    <p:extLst>
      <p:ext uri="{BB962C8B-B14F-4D97-AF65-F5344CB8AC3E}">
        <p14:creationId xmlns:p14="http://schemas.microsoft.com/office/powerpoint/2010/main" val="30667005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3.75E-6 -2.96296E-6 L 0.00052 0.16806 " pathEditMode="relative" rAng="0" ptsTypes="AA">
                                      <p:cBhvr>
                                        <p:cTn id="6" dur="2000" fill="hold"/>
                                        <p:tgtEl>
                                          <p:spTgt spid="8"/>
                                        </p:tgtEl>
                                        <p:attrNameLst>
                                          <p:attrName>ppt_x</p:attrName>
                                          <p:attrName>ppt_y</p:attrName>
                                        </p:attrNameLst>
                                      </p:cBhvr>
                                      <p:rCtr x="26" y="8403"/>
                                    </p:animMotion>
                                  </p:childTnLst>
                                </p:cTn>
                              </p:par>
                              <p:par>
                                <p:cTn id="7" presetID="42" presetClass="path" presetSubtype="0" accel="50000" decel="50000" fill="hold" grpId="0" nodeType="withEffect">
                                  <p:stCondLst>
                                    <p:cond delay="0"/>
                                  </p:stCondLst>
                                  <p:childTnLst>
                                    <p:animMotion origin="layout" path="M 3.33333E-6 3.7037E-7 L 3.33333E-6 0.16829 " pathEditMode="relative" rAng="0" ptsTypes="AA">
                                      <p:cBhvr>
                                        <p:cTn id="8" dur="2000" fill="hold"/>
                                        <p:tgtEl>
                                          <p:spTgt spid="3"/>
                                        </p:tgtEl>
                                        <p:attrNameLst>
                                          <p:attrName>ppt_x</p:attrName>
                                          <p:attrName>ppt_y</p:attrName>
                                        </p:attrNameLst>
                                      </p:cBhvr>
                                      <p:rCtr x="0" y="8403"/>
                                    </p:animMotion>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 grpId="0" animBg="1"/>
      <p:bldP spid="14" grpId="0"/>
      <p:bldP spid="16"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EDAE78-2297-4C93-80B1-839F45DB3455}"/>
              </a:ext>
            </a:extLst>
          </p:cNvPr>
          <p:cNvSpPr>
            <a:spLocks noGrp="1"/>
          </p:cNvSpPr>
          <p:nvPr>
            <p:ph type="title"/>
          </p:nvPr>
        </p:nvSpPr>
        <p:spPr/>
        <p:txBody>
          <a:bodyPr/>
          <a:lstStyle/>
          <a:p>
            <a:r>
              <a:rPr lang="en-GB" dirty="0"/>
              <a:t>6AS/MD-2 Derive related calculations</a:t>
            </a:r>
          </a:p>
        </p:txBody>
      </p:sp>
      <p:sp>
        <p:nvSpPr>
          <p:cNvPr id="6" name="TextBox 5">
            <a:extLst>
              <a:ext uri="{FF2B5EF4-FFF2-40B4-BE49-F238E27FC236}">
                <a16:creationId xmlns:a16="http://schemas.microsoft.com/office/drawing/2014/main" id="{DA728999-DAFF-4A71-A141-321439EFE6C9}"/>
              </a:ext>
            </a:extLst>
          </p:cNvPr>
          <p:cNvSpPr txBox="1"/>
          <p:nvPr/>
        </p:nvSpPr>
        <p:spPr>
          <a:xfrm>
            <a:off x="1271464" y="2017538"/>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1080 ÷ 24 = 45</a:t>
            </a:r>
          </a:p>
        </p:txBody>
      </p:sp>
      <p:sp>
        <p:nvSpPr>
          <p:cNvPr id="7" name="Rectangle 4"/>
          <p:cNvSpPr>
            <a:spLocks noChangeArrowheads="1"/>
          </p:cNvSpPr>
          <p:nvPr/>
        </p:nvSpPr>
        <p:spPr bwMode="auto">
          <a:xfrm>
            <a:off x="1524001" y="383401"/>
            <a:ext cx="184731" cy="5539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br>
              <a:rPr kumimoji="0" lang="en-GB" altLang="en-US" sz="1200" b="0" i="0" u="none" strike="noStrike" kern="1200" cap="none" spc="0" normalizeH="0" baseline="0" noProof="0">
                <a:ln>
                  <a:noFill/>
                </a:ln>
                <a:solidFill>
                  <a:srgbClr val="0D0D0D"/>
                </a:solidFill>
                <a:effectLst/>
                <a:uLnTx/>
                <a:uFillTx/>
                <a:latin typeface="Arial" panose="020B0604020202020204" pitchFamily="34" charset="0"/>
                <a:ea typeface="Malgun Gothic" panose="020B0503020000020004" pitchFamily="34" charset="-127"/>
                <a:cs typeface="Arial" panose="020B0604020202020204" pitchFamily="34" charset="0"/>
              </a:rPr>
            </a:br>
            <a:endParaRPr kumimoji="0" lang="en-GB" altLang="en-US" sz="2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8" name="TextBox 7">
            <a:extLst>
              <a:ext uri="{FF2B5EF4-FFF2-40B4-BE49-F238E27FC236}">
                <a16:creationId xmlns:a16="http://schemas.microsoft.com/office/drawing/2014/main" id="{8C488E6A-83BD-4490-AD6C-C0C51536FB8D}"/>
              </a:ext>
            </a:extLst>
          </p:cNvPr>
          <p:cNvSpPr txBox="1"/>
          <p:nvPr/>
        </p:nvSpPr>
        <p:spPr>
          <a:xfrm>
            <a:off x="1271464" y="3097587"/>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24 × 9 ×        = 1080 </a:t>
            </a:r>
          </a:p>
        </p:txBody>
      </p:sp>
      <p:sp>
        <p:nvSpPr>
          <p:cNvPr id="3" name="Rectangle 2">
            <a:extLst>
              <a:ext uri="{FF2B5EF4-FFF2-40B4-BE49-F238E27FC236}">
                <a16:creationId xmlns:a16="http://schemas.microsoft.com/office/drawing/2014/main" id="{B4B0EEF3-2782-411A-B824-F1676674D6D2}"/>
              </a:ext>
            </a:extLst>
          </p:cNvPr>
          <p:cNvSpPr/>
          <p:nvPr/>
        </p:nvSpPr>
        <p:spPr bwMode="auto">
          <a:xfrm>
            <a:off x="2935505" y="3097587"/>
            <a:ext cx="729590" cy="641526"/>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solidFill>
                  <a:sysClr val="windowText" lastClr="000000"/>
                </a:solidFill>
              </a:ln>
              <a:solidFill>
                <a:srgbClr val="000000"/>
              </a:solidFill>
              <a:effectLst/>
              <a:uLnTx/>
              <a:uFillTx/>
              <a:latin typeface="Arial" charset="0"/>
              <a:ea typeface="+mn-ea"/>
              <a:cs typeface="+mn-cs"/>
            </a:endParaRPr>
          </a:p>
        </p:txBody>
      </p:sp>
      <p:sp>
        <p:nvSpPr>
          <p:cNvPr id="5" name="Content Placeholder 2">
            <a:extLst>
              <a:ext uri="{FF2B5EF4-FFF2-40B4-BE49-F238E27FC236}">
                <a16:creationId xmlns:a16="http://schemas.microsoft.com/office/drawing/2014/main" id="{263F09DD-6A88-491D-BE08-FC1FA8CE1754}"/>
              </a:ext>
            </a:extLst>
          </p:cNvPr>
          <p:cNvSpPr txBox="1">
            <a:spLocks/>
          </p:cNvSpPr>
          <p:nvPr/>
        </p:nvSpPr>
        <p:spPr>
          <a:xfrm>
            <a:off x="6096000" y="1631381"/>
            <a:ext cx="5519738"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Explain how you would use the first equation to complete the second equation.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equation can you write to link the two?</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14" name="TextBox 13">
            <a:extLst>
              <a:ext uri="{FF2B5EF4-FFF2-40B4-BE49-F238E27FC236}">
                <a16:creationId xmlns:a16="http://schemas.microsoft.com/office/drawing/2014/main" id="{7813CA75-CF7F-45E1-B830-476E56BB5394}"/>
              </a:ext>
            </a:extLst>
          </p:cNvPr>
          <p:cNvSpPr txBox="1"/>
          <p:nvPr/>
        </p:nvSpPr>
        <p:spPr>
          <a:xfrm>
            <a:off x="1271464" y="3097587"/>
            <a:ext cx="4220542"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24 × 45 = 1080 </a:t>
            </a:r>
          </a:p>
        </p:txBody>
      </p:sp>
      <p:sp>
        <p:nvSpPr>
          <p:cNvPr id="16" name="TextBox 15">
            <a:extLst>
              <a:ext uri="{FF2B5EF4-FFF2-40B4-BE49-F238E27FC236}">
                <a16:creationId xmlns:a16="http://schemas.microsoft.com/office/drawing/2014/main" id="{7B44DD89-5C6A-4E79-82DB-FDB84AB78893}"/>
              </a:ext>
            </a:extLst>
          </p:cNvPr>
          <p:cNvSpPr txBox="1"/>
          <p:nvPr/>
        </p:nvSpPr>
        <p:spPr>
          <a:xfrm>
            <a:off x="2848670" y="4286059"/>
            <a:ext cx="786445"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spTree>
    <p:custDataLst>
      <p:tags r:id="rId1"/>
    </p:custDataLst>
    <p:extLst>
      <p:ext uri="{BB962C8B-B14F-4D97-AF65-F5344CB8AC3E}">
        <p14:creationId xmlns:p14="http://schemas.microsoft.com/office/powerpoint/2010/main" val="2436588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3.75E-6 -2.96296E-6 L 0.00052 0.16806 " pathEditMode="relative" rAng="0" ptsTypes="AA">
                                      <p:cBhvr>
                                        <p:cTn id="6" dur="2000" fill="hold"/>
                                        <p:tgtEl>
                                          <p:spTgt spid="8"/>
                                        </p:tgtEl>
                                        <p:attrNameLst>
                                          <p:attrName>ppt_x</p:attrName>
                                          <p:attrName>ppt_y</p:attrName>
                                        </p:attrNameLst>
                                      </p:cBhvr>
                                      <p:rCtr x="26" y="8403"/>
                                    </p:animMotion>
                                  </p:childTnLst>
                                </p:cTn>
                              </p:par>
                              <p:par>
                                <p:cTn id="7" presetID="42" presetClass="path" presetSubtype="0" accel="50000" decel="50000" fill="hold" grpId="0" nodeType="withEffect">
                                  <p:stCondLst>
                                    <p:cond delay="0"/>
                                  </p:stCondLst>
                                  <p:childTnLst>
                                    <p:animMotion origin="layout" path="M -3.125E-6 3.7037E-7 L -3.125E-6 0.16829 " pathEditMode="relative" rAng="0" ptsTypes="AA">
                                      <p:cBhvr>
                                        <p:cTn id="8" dur="2000" fill="hold"/>
                                        <p:tgtEl>
                                          <p:spTgt spid="3"/>
                                        </p:tgtEl>
                                        <p:attrNameLst>
                                          <p:attrName>ppt_x</p:attrName>
                                          <p:attrName>ppt_y</p:attrName>
                                        </p:attrNameLst>
                                      </p:cBhvr>
                                      <p:rCtr x="0" y="8403"/>
                                    </p:animMotion>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3" grpId="0" animBg="1"/>
      <p:bldP spid="14" grpId="0"/>
      <p:bldP spid="1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hlinkClick r:id="rId3"/>
            <a:extLst>
              <a:ext uri="{FF2B5EF4-FFF2-40B4-BE49-F238E27FC236}">
                <a16:creationId xmlns:a16="http://schemas.microsoft.com/office/drawing/2014/main" id="{50E093BE-4ABC-4FC8-9444-5281782C10A1}"/>
              </a:ext>
            </a:extLst>
          </p:cNvPr>
          <p:cNvPicPr>
            <a:picLocks noChangeAspect="1"/>
          </p:cNvPicPr>
          <p:nvPr/>
        </p:nvPicPr>
        <p:blipFill>
          <a:blip r:embed="rId4"/>
          <a:stretch>
            <a:fillRect/>
          </a:stretch>
        </p:blipFill>
        <p:spPr>
          <a:xfrm>
            <a:off x="671906" y="1675686"/>
            <a:ext cx="2468715" cy="3461923"/>
          </a:xfrm>
          <a:prstGeom prst="rect">
            <a:avLst/>
          </a:prstGeom>
        </p:spPr>
      </p:pic>
      <p:pic>
        <p:nvPicPr>
          <p:cNvPr id="9" name="Picture 8">
            <a:hlinkClick r:id="rId5"/>
            <a:extLst>
              <a:ext uri="{FF2B5EF4-FFF2-40B4-BE49-F238E27FC236}">
                <a16:creationId xmlns:a16="http://schemas.microsoft.com/office/drawing/2014/main" id="{FD719183-AC6D-49FF-99AF-6809A7720E9E}"/>
              </a:ext>
            </a:extLst>
          </p:cNvPr>
          <p:cNvPicPr>
            <a:picLocks noChangeAspect="1"/>
          </p:cNvPicPr>
          <p:nvPr/>
        </p:nvPicPr>
        <p:blipFill>
          <a:blip r:embed="rId6"/>
          <a:stretch>
            <a:fillRect/>
          </a:stretch>
        </p:blipFill>
        <p:spPr>
          <a:xfrm>
            <a:off x="3471395" y="1675686"/>
            <a:ext cx="2464627" cy="3461922"/>
          </a:xfrm>
          <a:prstGeom prst="rect">
            <a:avLst/>
          </a:prstGeom>
        </p:spPr>
      </p:pic>
      <p:sp>
        <p:nvSpPr>
          <p:cNvPr id="3" name="Title 2">
            <a:extLst>
              <a:ext uri="{FF2B5EF4-FFF2-40B4-BE49-F238E27FC236}">
                <a16:creationId xmlns:a16="http://schemas.microsoft.com/office/drawing/2014/main" id="{A7B4DC4D-D041-4BFD-90D8-1FAD2920DB5F}"/>
              </a:ext>
            </a:extLst>
          </p:cNvPr>
          <p:cNvSpPr>
            <a:spLocks noGrp="1"/>
          </p:cNvSpPr>
          <p:nvPr>
            <p:ph type="title"/>
          </p:nvPr>
        </p:nvSpPr>
        <p:spPr/>
        <p:txBody>
          <a:bodyPr/>
          <a:lstStyle/>
          <a:p>
            <a:r>
              <a:rPr lang="en-GB" sz="2400" dirty="0"/>
              <a:t>6AS/MD-2: Linked mastery PD materials</a:t>
            </a:r>
          </a:p>
        </p:txBody>
      </p:sp>
      <p:sp>
        <p:nvSpPr>
          <p:cNvPr id="4" name="Content Placeholder 3">
            <a:extLst>
              <a:ext uri="{FF2B5EF4-FFF2-40B4-BE49-F238E27FC236}">
                <a16:creationId xmlns:a16="http://schemas.microsoft.com/office/drawing/2014/main" id="{07DFD37A-E605-41CA-807F-443D15C780FA}"/>
              </a:ext>
            </a:extLst>
          </p:cNvPr>
          <p:cNvSpPr>
            <a:spLocks noGrp="1"/>
          </p:cNvSpPr>
          <p:nvPr>
            <p:ph sz="half" idx="2"/>
          </p:nvPr>
        </p:nvSpPr>
        <p:spPr/>
        <p:txBody>
          <a:bodyPr>
            <a:normAutofit/>
          </a:bodyPr>
          <a:lstStyle/>
          <a:p>
            <a:pPr marL="257175" indent="-257175">
              <a:lnSpc>
                <a:spcPct val="120000"/>
              </a:lnSpc>
              <a:buFont typeface="Arial" panose="020B0604020202020204" pitchFamily="34" charset="0"/>
              <a:buChar char="•"/>
            </a:pPr>
            <a:r>
              <a:rPr lang="en-GB" sz="2000" dirty="0"/>
              <a:t>Additional pedagogical subject knowledge support can be found in the following Mastery Professional Development materials:</a:t>
            </a:r>
          </a:p>
          <a:p>
            <a:pPr marL="585781" lvl="1" indent="-285750">
              <a:lnSpc>
                <a:spcPct val="120000"/>
              </a:lnSpc>
            </a:pPr>
            <a:r>
              <a:rPr lang="en-GB" sz="1600" dirty="0">
                <a:hlinkClick r:id="rId3"/>
              </a:rPr>
              <a:t>1.29 Using equivalence and the compensation property to calculate</a:t>
            </a:r>
            <a:endParaRPr lang="en-GB" sz="1600" dirty="0"/>
          </a:p>
          <a:p>
            <a:pPr marL="585781" lvl="1" indent="-285750">
              <a:lnSpc>
                <a:spcPct val="120000"/>
              </a:lnSpc>
            </a:pPr>
            <a:r>
              <a:rPr lang="en-GB" sz="1600" dirty="0">
                <a:solidFill>
                  <a:schemeClr val="tx2"/>
                </a:solidFill>
                <a:hlinkClick r:id="rId5"/>
              </a:rPr>
              <a:t>2.25 Using compensation to calculate</a:t>
            </a:r>
            <a:endParaRPr lang="en-GB" sz="2000" dirty="0"/>
          </a:p>
          <a:p>
            <a:pPr marL="257175" indent="-257175">
              <a:lnSpc>
                <a:spcPct val="120000"/>
              </a:lnSpc>
              <a:buFont typeface="Arial" panose="020B0604020202020204" pitchFamily="34" charset="0"/>
              <a:buChar char="•"/>
            </a:pPr>
            <a:r>
              <a:rPr lang="en-GB" sz="2000" dirty="0"/>
              <a:t>Several of the activity slides have been taken from these materials.</a:t>
            </a:r>
          </a:p>
          <a:p>
            <a:endParaRPr lang="en-GB" dirty="0"/>
          </a:p>
        </p:txBody>
      </p:sp>
    </p:spTree>
    <p:extLst>
      <p:ext uri="{BB962C8B-B14F-4D97-AF65-F5344CB8AC3E}">
        <p14:creationId xmlns:p14="http://schemas.microsoft.com/office/powerpoint/2010/main" val="3517112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28482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a:extLst>
              <a:ext uri="{FF2B5EF4-FFF2-40B4-BE49-F238E27FC236}">
                <a16:creationId xmlns:a16="http://schemas.microsoft.com/office/drawing/2014/main" id="{7084B135-39A4-4D7A-AC35-232D309A07C0}"/>
              </a:ext>
            </a:extLst>
          </p:cNvPr>
          <p:cNvSpPr>
            <a:spLocks noGrp="1"/>
          </p:cNvSpPr>
          <p:nvPr>
            <p:ph type="body" sz="quarter" idx="12"/>
          </p:nvPr>
        </p:nvSpPr>
        <p:spPr/>
        <p:txBody>
          <a:bodyPr/>
          <a:lstStyle/>
          <a:p>
            <a:r>
              <a:rPr lang="en-GB" dirty="0"/>
              <a:t>Derive related calculations</a:t>
            </a:r>
          </a:p>
        </p:txBody>
      </p:sp>
      <p:sp>
        <p:nvSpPr>
          <p:cNvPr id="4" name="Text Placeholder 3">
            <a:extLst>
              <a:ext uri="{FF2B5EF4-FFF2-40B4-BE49-F238E27FC236}">
                <a16:creationId xmlns:a16="http://schemas.microsoft.com/office/drawing/2014/main" id="{7FA04951-9539-4E2B-88AC-8F57C8FE57BC}"/>
              </a:ext>
            </a:extLst>
          </p:cNvPr>
          <p:cNvSpPr>
            <a:spLocks noGrp="1"/>
          </p:cNvSpPr>
          <p:nvPr>
            <p:ph type="body" sz="quarter" idx="13"/>
          </p:nvPr>
        </p:nvSpPr>
        <p:spPr>
          <a:xfrm>
            <a:off x="2598343" y="472956"/>
            <a:ext cx="1191720" cy="301224"/>
          </a:xfrm>
        </p:spPr>
        <p:txBody>
          <a:bodyPr/>
          <a:lstStyle/>
          <a:p>
            <a:r>
              <a:rPr lang="en-GB" dirty="0"/>
              <a:t>6AS/MD-2</a:t>
            </a:r>
          </a:p>
        </p:txBody>
      </p:sp>
    </p:spTree>
    <p:extLst>
      <p:ext uri="{BB962C8B-B14F-4D97-AF65-F5344CB8AC3E}">
        <p14:creationId xmlns:p14="http://schemas.microsoft.com/office/powerpoint/2010/main" val="34423277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EEBC35-F1A1-4969-B407-FDD63776A95B}"/>
              </a:ext>
            </a:extLst>
          </p:cNvPr>
          <p:cNvSpPr>
            <a:spLocks noGrp="1"/>
          </p:cNvSpPr>
          <p:nvPr>
            <p:ph idx="1"/>
          </p:nvPr>
        </p:nvSpPr>
        <p:spPr>
          <a:xfrm>
            <a:off x="662018" y="688985"/>
            <a:ext cx="10972800" cy="3888432"/>
          </a:xfrm>
        </p:spPr>
        <p:txBody>
          <a:bodyPr>
            <a:noAutofit/>
          </a:bodyPr>
          <a:lstStyle/>
          <a:p>
            <a:pPr marL="0" indent="0">
              <a:lnSpc>
                <a:spcPct val="120000"/>
              </a:lnSpc>
              <a:spcBef>
                <a:spcPts val="450"/>
              </a:spcBef>
              <a:spcAft>
                <a:spcPts val="450"/>
              </a:spcAft>
            </a:pPr>
            <a:r>
              <a:rPr lang="en-GB" dirty="0">
                <a:solidFill>
                  <a:schemeClr val="tx1"/>
                </a:solidFill>
              </a:rPr>
              <a:t>The following slides contain activities that can be used within the context of pre-teaching, intervention, or as supplementary material integrated into teaching. They do not represent complete lessons and should not be used as such. Also they should not be used all at once, but over the period of a teaching unit. It would be valuable to use many of the activities more than once to build fluency in understanding and application. Also many of them would benefit from the use of manipulatives to support interaction with the ideas. Ensure you engage in rich discussion with the children, asking them to reason and explain the ideas presented. Note that when working with a small group, pupils should also have access to the main teaching delivered by the class teacher and the focus should be directly linked so that the learning is connected and fluency is built.</a:t>
            </a:r>
          </a:p>
        </p:txBody>
      </p:sp>
    </p:spTree>
    <p:extLst>
      <p:ext uri="{BB962C8B-B14F-4D97-AF65-F5344CB8AC3E}">
        <p14:creationId xmlns:p14="http://schemas.microsoft.com/office/powerpoint/2010/main" val="5082182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920413" cy="3888432"/>
          </a:xfrm>
        </p:spPr>
        <p:txBody>
          <a:bodyPr>
            <a:normAutofit/>
          </a:bodyPr>
          <a:lstStyle/>
          <a:p>
            <a:pPr marL="342900" indent="-342900">
              <a:buClr>
                <a:srgbClr val="585858"/>
              </a:buClr>
              <a:buFont typeface="Arial" panose="020B0604020202020204" pitchFamily="34" charset="0"/>
              <a:buChar char="•"/>
            </a:pPr>
            <a:r>
              <a:rPr lang="en-GB" dirty="0"/>
              <a:t>Take time to build understanding of the key idea</a:t>
            </a:r>
            <a:r>
              <a:rPr lang="en-GB" dirty="0">
                <a:solidFill>
                  <a:schemeClr val="tx1"/>
                </a:solidFill>
              </a:rPr>
              <a:t>.</a:t>
            </a:r>
            <a:r>
              <a:rPr lang="en-GB" dirty="0"/>
              <a:t> </a:t>
            </a:r>
            <a:r>
              <a:rPr lang="en-GB" dirty="0">
                <a:solidFill>
                  <a:schemeClr val="tx1"/>
                </a:solidFill>
              </a:rPr>
              <a:t>We </a:t>
            </a:r>
            <a:r>
              <a:rPr lang="en-GB" dirty="0"/>
              <a:t>would recommend no more than </a:t>
            </a:r>
            <a:r>
              <a:rPr lang="en-GB" dirty="0">
                <a:solidFill>
                  <a:schemeClr val="tx1"/>
                </a:solidFill>
              </a:rPr>
              <a:t>four </a:t>
            </a:r>
            <a:r>
              <a:rPr lang="en-GB" dirty="0"/>
              <a:t>slides in any one session, and probably fewer. </a:t>
            </a:r>
          </a:p>
          <a:p>
            <a:pPr marL="342900" indent="-342900">
              <a:buClr>
                <a:srgbClr val="585858"/>
              </a:buClr>
              <a:buFont typeface="Arial" panose="020B0604020202020204" pitchFamily="34" charset="0"/>
              <a:buChar char="•"/>
            </a:pPr>
            <a:r>
              <a:rPr lang="en-GB" dirty="0"/>
              <a:t>In subsequent sessions</a:t>
            </a:r>
            <a:r>
              <a:rPr lang="en-GB" dirty="0">
                <a:solidFill>
                  <a:schemeClr val="tx1"/>
                </a:solidFill>
              </a:rPr>
              <a:t>, </a:t>
            </a:r>
            <a:r>
              <a:rPr lang="en-GB" dirty="0"/>
              <a:t>review and </a:t>
            </a:r>
            <a:r>
              <a:rPr lang="en-GB" dirty="0">
                <a:solidFill>
                  <a:schemeClr val="tx1"/>
                </a:solidFill>
              </a:rPr>
              <a:t>practise </a:t>
            </a:r>
            <a:r>
              <a:rPr lang="en-GB" dirty="0"/>
              <a:t>previous learning before moving on</a:t>
            </a:r>
            <a:r>
              <a:rPr lang="en-GB" dirty="0">
                <a:solidFill>
                  <a:schemeClr val="tx1"/>
                </a:solidFill>
              </a:rPr>
              <a:t>.</a:t>
            </a:r>
          </a:p>
          <a:p>
            <a:pPr marL="342900" indent="-342900">
              <a:buClr>
                <a:srgbClr val="585858"/>
              </a:buClr>
              <a:buFont typeface="Arial" panose="020B0604020202020204" pitchFamily="34" charset="0"/>
              <a:buChar char="•"/>
            </a:pPr>
            <a:r>
              <a:rPr lang="en-GB" dirty="0"/>
              <a:t>Play the </a:t>
            </a:r>
            <a:r>
              <a:rPr lang="en-GB" dirty="0">
                <a:solidFill>
                  <a:schemeClr val="tx1"/>
                </a:solidFill>
              </a:rPr>
              <a:t>animation/observe </a:t>
            </a:r>
            <a:r>
              <a:rPr lang="en-GB" dirty="0"/>
              <a:t>the image and ask pupils “What do you notice?”.</a:t>
            </a:r>
          </a:p>
          <a:p>
            <a:pPr marL="342900" indent="-342900">
              <a:buClr>
                <a:srgbClr val="585858"/>
              </a:buClr>
              <a:buFont typeface="Arial" panose="020B0604020202020204" pitchFamily="34" charset="0"/>
              <a:buChar char="•"/>
            </a:pPr>
            <a:r>
              <a:rPr lang="en-GB" dirty="0"/>
              <a:t>Encourage pupils to explain what they see, what is happening and </a:t>
            </a:r>
            <a:r>
              <a:rPr lang="en-GB" dirty="0">
                <a:solidFill>
                  <a:schemeClr val="tx1"/>
                </a:solidFill>
              </a:rPr>
              <a:t>why.</a:t>
            </a:r>
          </a:p>
          <a:p>
            <a:pPr marL="342900" indent="-342900">
              <a:buClr>
                <a:srgbClr val="585858"/>
              </a:buClr>
              <a:buFont typeface="Arial" panose="020B0604020202020204" pitchFamily="34" charset="0"/>
              <a:buChar char="•"/>
            </a:pPr>
            <a:r>
              <a:rPr lang="en-GB" dirty="0"/>
              <a:t>Where there is a highlighted sentence, draw out the meaning of this from the image and repeat together and individually.</a:t>
            </a:r>
          </a:p>
        </p:txBody>
      </p:sp>
    </p:spTree>
    <p:extLst>
      <p:ext uri="{BB962C8B-B14F-4D97-AF65-F5344CB8AC3E}">
        <p14:creationId xmlns:p14="http://schemas.microsoft.com/office/powerpoint/2010/main" val="28193744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948988" cy="3888432"/>
          </a:xfrm>
        </p:spPr>
        <p:txBody>
          <a:bodyPr/>
          <a:lstStyle/>
          <a:p>
            <a:pPr marL="342900" indent="-342900">
              <a:buClr>
                <a:srgbClr val="585858"/>
              </a:buClr>
              <a:buFont typeface="Arial" panose="020B0604020202020204" pitchFamily="34" charset="0"/>
              <a:buChar char="•"/>
            </a:pPr>
            <a:r>
              <a:rPr lang="en-GB" dirty="0"/>
              <a:t>Engage in the suggested activities, using manipulatives where appropriate, to enhance the interaction and stimulate discussion. </a:t>
            </a:r>
            <a:r>
              <a:rPr lang="en-GB" dirty="0">
                <a:solidFill>
                  <a:schemeClr val="tx1"/>
                </a:solidFill>
              </a:rPr>
              <a:t>However, </a:t>
            </a:r>
            <a:r>
              <a:rPr lang="en-GB" dirty="0"/>
              <a:t>note that the ultimate aim is to develop fluency in the mathematical ideas such that resources are no longer needed. </a:t>
            </a:r>
          </a:p>
          <a:p>
            <a:pPr marL="342900" indent="-342900">
              <a:buClr>
                <a:srgbClr val="585858"/>
              </a:buClr>
              <a:buFont typeface="Arial" panose="020B0604020202020204" pitchFamily="34" charset="0"/>
              <a:buChar char="•"/>
            </a:pPr>
            <a:r>
              <a:rPr lang="en-GB" dirty="0"/>
              <a:t>Repeat questions, using other numbers/examples where relevant.</a:t>
            </a:r>
          </a:p>
          <a:p>
            <a:pPr marL="342900" indent="-342900">
              <a:buClr>
                <a:srgbClr val="585858"/>
              </a:buClr>
              <a:buFont typeface="Arial" panose="020B0604020202020204" pitchFamily="34" charset="0"/>
              <a:buChar char="•"/>
            </a:pPr>
            <a:r>
              <a:rPr lang="en-GB" dirty="0"/>
              <a:t>Repeat the highlighted language structures wherever relevant to build fluency with the key idea and connect the learning. For example:</a:t>
            </a:r>
          </a:p>
          <a:p>
            <a:endParaRPr lang="en-GB" dirty="0"/>
          </a:p>
          <a:p>
            <a:pPr marL="0" indent="0"/>
            <a:endParaRPr lang="en-GB" dirty="0"/>
          </a:p>
        </p:txBody>
      </p:sp>
      <p:sp>
        <p:nvSpPr>
          <p:cNvPr id="5" name="TextBox 19">
            <a:extLst>
              <a:ext uri="{FF2B5EF4-FFF2-40B4-BE49-F238E27FC236}">
                <a16:creationId xmlns:a16="http://schemas.microsoft.com/office/drawing/2014/main" id="{9E99F201-5AC6-4933-B5C1-2B91B0DC1203}"/>
              </a:ext>
            </a:extLst>
          </p:cNvPr>
          <p:cNvSpPr txBox="1"/>
          <p:nvPr/>
        </p:nvSpPr>
        <p:spPr>
          <a:xfrm>
            <a:off x="2997523" y="4418337"/>
            <a:ext cx="5486401"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hundreds are equivalent to 1,000.</a:t>
            </a:r>
          </a:p>
        </p:txBody>
      </p:sp>
    </p:spTree>
    <p:extLst>
      <p:ext uri="{BB962C8B-B14F-4D97-AF65-F5344CB8AC3E}">
        <p14:creationId xmlns:p14="http://schemas.microsoft.com/office/powerpoint/2010/main" val="17629846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2D24704-EDE4-4CA5-ADAB-2B740C5F9CA2}"/>
              </a:ext>
            </a:extLst>
          </p:cNvPr>
          <p:cNvSpPr/>
          <p:nvPr/>
        </p:nvSpPr>
        <p:spPr bwMode="auto">
          <a:xfrm>
            <a:off x="0" y="3068960"/>
            <a:ext cx="12216680" cy="720080"/>
          </a:xfrm>
          <a:prstGeom prst="rect">
            <a:avLst/>
          </a:prstGeom>
          <a:solidFill>
            <a:schemeClr val="accent6">
              <a:lumMod val="50000"/>
            </a:schemeClr>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2" name="Title 3">
            <a:extLst>
              <a:ext uri="{FF2B5EF4-FFF2-40B4-BE49-F238E27FC236}">
                <a16:creationId xmlns:a16="http://schemas.microsoft.com/office/drawing/2014/main" id="{9FA756B9-D3A2-4838-BAE4-37F02EFEBA50}"/>
              </a:ext>
            </a:extLst>
          </p:cNvPr>
          <p:cNvSpPr txBox="1">
            <a:spLocks/>
          </p:cNvSpPr>
          <p:nvPr/>
        </p:nvSpPr>
        <p:spPr bwMode="auto">
          <a:xfrm>
            <a:off x="594008" y="3215915"/>
            <a:ext cx="11262632" cy="426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000" b="0">
                <a:solidFill>
                  <a:schemeClr val="bg1"/>
                </a:solidFill>
                <a:latin typeface="+mn-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a:ea typeface="+mj-ea"/>
                <a:cs typeface="+mj-cs"/>
              </a:rPr>
              <a:t>6AS/MD-2 Derive related calculations</a:t>
            </a:r>
            <a:endParaRPr kumimoji="0" lang="en-GB" sz="2000" b="0" i="0" u="none" strike="noStrike" kern="0" cap="none" spc="0" normalizeH="0" baseline="0" noProof="0" dirty="0">
              <a:ln>
                <a:noFill/>
              </a:ln>
              <a:solidFill>
                <a:srgbClr val="FFFFFF"/>
              </a:solidFill>
              <a:effectLst/>
              <a:uLnTx/>
              <a:uFillTx/>
              <a:latin typeface="Arial"/>
              <a:ea typeface="+mj-ea"/>
              <a:cs typeface="+mj-cs"/>
            </a:endParaRPr>
          </a:p>
        </p:txBody>
      </p:sp>
    </p:spTree>
    <p:custDataLst>
      <p:tags r:id="rId1"/>
    </p:custDataLst>
    <p:extLst>
      <p:ext uri="{BB962C8B-B14F-4D97-AF65-F5344CB8AC3E}">
        <p14:creationId xmlns:p14="http://schemas.microsoft.com/office/powerpoint/2010/main" val="376280286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F548FD-1CE2-4AE3-8C9D-A8E2A657E992}"/>
              </a:ext>
            </a:extLst>
          </p:cNvPr>
          <p:cNvSpPr>
            <a:spLocks noGrp="1"/>
          </p:cNvSpPr>
          <p:nvPr>
            <p:ph type="title"/>
          </p:nvPr>
        </p:nvSpPr>
        <p:spPr/>
        <p:txBody>
          <a:bodyPr/>
          <a:lstStyle/>
          <a:p>
            <a:r>
              <a:rPr kumimoji="0" lang="en-GB" sz="2000" b="0" i="0" u="none" strike="noStrike" kern="1200" cap="none" spc="0" normalizeH="0" baseline="0" noProof="0" dirty="0">
                <a:ln>
                  <a:noFill/>
                </a:ln>
                <a:solidFill>
                  <a:srgbClr val="FFFFFF"/>
                </a:solidFill>
                <a:effectLst/>
                <a:uLnTx/>
                <a:uFillTx/>
                <a:latin typeface="Arial"/>
                <a:ea typeface="+mj-ea"/>
                <a:cs typeface="+mj-cs"/>
              </a:rPr>
              <a:t>6AS/MD-2 Derive related calculations</a:t>
            </a:r>
            <a:br>
              <a:rPr kumimoji="0" lang="en-GB" sz="2000" b="0" i="0" u="none" strike="noStrike" kern="0" cap="none" spc="0" normalizeH="0" baseline="0" noProof="0" dirty="0">
                <a:ln>
                  <a:noFill/>
                </a:ln>
                <a:solidFill>
                  <a:srgbClr val="FFFFFF"/>
                </a:solidFill>
                <a:effectLst/>
                <a:uLnTx/>
                <a:uFillTx/>
                <a:latin typeface="Arial"/>
                <a:ea typeface="+mj-ea"/>
                <a:cs typeface="+mj-cs"/>
              </a:rPr>
            </a:br>
            <a:endParaRPr lang="en-GB" dirty="0"/>
          </a:p>
        </p:txBody>
      </p:sp>
      <p:sp>
        <p:nvSpPr>
          <p:cNvPr id="5" name="TextBox 4">
            <a:extLst>
              <a:ext uri="{FF2B5EF4-FFF2-40B4-BE49-F238E27FC236}">
                <a16:creationId xmlns:a16="http://schemas.microsoft.com/office/drawing/2014/main" id="{C2DF04F9-6519-42FD-B974-BA58960B0596}"/>
              </a:ext>
            </a:extLst>
          </p:cNvPr>
          <p:cNvSpPr txBox="1"/>
          <p:nvPr/>
        </p:nvSpPr>
        <p:spPr>
          <a:xfrm>
            <a:off x="1065985" y="1682105"/>
            <a:ext cx="8320903" cy="2092881"/>
          </a:xfrm>
          <a:prstGeom prst="rect">
            <a:avLst/>
          </a:prstGeom>
          <a:noFill/>
        </p:spPr>
        <p:txBody>
          <a:bodyPr wrap="square" rtlCol="0">
            <a:spAutoFit/>
          </a:bodyPr>
          <a:lstStyle/>
          <a:p>
            <a:pPr marL="285750" indent="-285750">
              <a:spcBef>
                <a:spcPts val="1200"/>
              </a:spcBef>
              <a:buFont typeface="Arial" panose="020B0604020202020204" pitchFamily="34" charset="0"/>
              <a:buChar char="•"/>
            </a:pPr>
            <a:r>
              <a:rPr lang="en-GB" sz="2000" dirty="0">
                <a:solidFill>
                  <a:srgbClr val="585858"/>
                </a:solidFill>
              </a:rPr>
              <a:t>The following slides engage children in thinking about fundamental mathematical relationships that underpin the mathematics curriculum, and will prepare Y6 pupils for secondary school. </a:t>
            </a:r>
          </a:p>
          <a:p>
            <a:pPr marL="285750" indent="-285750">
              <a:spcBef>
                <a:spcPts val="1200"/>
              </a:spcBef>
              <a:buFont typeface="Arial" panose="020B0604020202020204" pitchFamily="34" charset="0"/>
              <a:buChar char="•"/>
            </a:pPr>
            <a:r>
              <a:rPr lang="en-GB" sz="2000" dirty="0">
                <a:solidFill>
                  <a:srgbClr val="585858"/>
                </a:solidFill>
              </a:rPr>
              <a:t>More details can be found in the linked mastery PD materials and the National Curriculum Guidance, both referenced at the start of the PowerPoint.  </a:t>
            </a:r>
          </a:p>
        </p:txBody>
      </p:sp>
    </p:spTree>
    <p:extLst>
      <p:ext uri="{BB962C8B-B14F-4D97-AF65-F5344CB8AC3E}">
        <p14:creationId xmlns:p14="http://schemas.microsoft.com/office/powerpoint/2010/main" val="90802272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IMING" val="|2.2|1.6"/>
</p:tagLst>
</file>

<file path=ppt/tags/tag10.xml><?xml version="1.0" encoding="utf-8"?>
<p:tagLst xmlns:a="http://schemas.openxmlformats.org/drawingml/2006/main" xmlns:r="http://schemas.openxmlformats.org/officeDocument/2006/relationships" xmlns:p="http://schemas.openxmlformats.org/presentationml/2006/main">
  <p:tag name="TIMING" val="|26.5|9.5|2.4|2.1"/>
</p:tagLst>
</file>

<file path=ppt/tags/tag11.xml><?xml version="1.0" encoding="utf-8"?>
<p:tagLst xmlns:a="http://schemas.openxmlformats.org/drawingml/2006/main" xmlns:r="http://schemas.openxmlformats.org/officeDocument/2006/relationships" xmlns:p="http://schemas.openxmlformats.org/presentationml/2006/main">
  <p:tag name="TIMING" val="|26.5|9.5|2.4|2.1"/>
</p:tagLst>
</file>

<file path=ppt/tags/tag12.xml><?xml version="1.0" encoding="utf-8"?>
<p:tagLst xmlns:a="http://schemas.openxmlformats.org/drawingml/2006/main" xmlns:r="http://schemas.openxmlformats.org/officeDocument/2006/relationships" xmlns:p="http://schemas.openxmlformats.org/presentationml/2006/main">
  <p:tag name="TIMING" val="|26.5|9.5|2.4|2.1"/>
</p:tagLst>
</file>

<file path=ppt/tags/tag13.xml><?xml version="1.0" encoding="utf-8"?>
<p:tagLst xmlns:a="http://schemas.openxmlformats.org/drawingml/2006/main" xmlns:r="http://schemas.openxmlformats.org/officeDocument/2006/relationships" xmlns:p="http://schemas.openxmlformats.org/presentationml/2006/main">
  <p:tag name="TIMING" val="|26.5|9.5|2.4|2.1"/>
</p:tagLst>
</file>

<file path=ppt/tags/tag14.xml><?xml version="1.0" encoding="utf-8"?>
<p:tagLst xmlns:a="http://schemas.openxmlformats.org/drawingml/2006/main" xmlns:r="http://schemas.openxmlformats.org/officeDocument/2006/relationships" xmlns:p="http://schemas.openxmlformats.org/presentationml/2006/main">
  <p:tag name="TIMING" val="|26.5|9.5|2.4|2.1"/>
</p:tagLst>
</file>

<file path=ppt/tags/tag15.xml><?xml version="1.0" encoding="utf-8"?>
<p:tagLst xmlns:a="http://schemas.openxmlformats.org/drawingml/2006/main" xmlns:r="http://schemas.openxmlformats.org/officeDocument/2006/relationships" xmlns:p="http://schemas.openxmlformats.org/presentationml/2006/main">
  <p:tag name="TIMING" val="|26.5|9.5|2.4|2.1"/>
</p:tagLst>
</file>

<file path=ppt/tags/tag16.xml><?xml version="1.0" encoding="utf-8"?>
<p:tagLst xmlns:a="http://schemas.openxmlformats.org/drawingml/2006/main" xmlns:r="http://schemas.openxmlformats.org/officeDocument/2006/relationships" xmlns:p="http://schemas.openxmlformats.org/presentationml/2006/main">
  <p:tag name="TIMING" val="|26.5|9.5|2.4|2.1"/>
</p:tagLst>
</file>

<file path=ppt/tags/tag17.xml><?xml version="1.0" encoding="utf-8"?>
<p:tagLst xmlns:a="http://schemas.openxmlformats.org/drawingml/2006/main" xmlns:r="http://schemas.openxmlformats.org/officeDocument/2006/relationships" xmlns:p="http://schemas.openxmlformats.org/presentationml/2006/main">
  <p:tag name="TIMING" val="|26.5|9.5|2.4|2.1"/>
</p:tagLst>
</file>

<file path=ppt/tags/tag18.xml><?xml version="1.0" encoding="utf-8"?>
<p:tagLst xmlns:a="http://schemas.openxmlformats.org/drawingml/2006/main" xmlns:r="http://schemas.openxmlformats.org/officeDocument/2006/relationships" xmlns:p="http://schemas.openxmlformats.org/presentationml/2006/main">
  <p:tag name="TIMING" val="|26.5|9.5|2.4|2.1"/>
</p:tagLst>
</file>

<file path=ppt/tags/tag19.xml><?xml version="1.0" encoding="utf-8"?>
<p:tagLst xmlns:a="http://schemas.openxmlformats.org/drawingml/2006/main" xmlns:r="http://schemas.openxmlformats.org/officeDocument/2006/relationships" xmlns:p="http://schemas.openxmlformats.org/presentationml/2006/main">
  <p:tag name="TIMING" val="|26.5|9.5|2.4|2.1"/>
</p:tagLst>
</file>

<file path=ppt/tags/tag2.xml><?xml version="1.0" encoding="utf-8"?>
<p:tagLst xmlns:a="http://schemas.openxmlformats.org/drawingml/2006/main" xmlns:r="http://schemas.openxmlformats.org/officeDocument/2006/relationships" xmlns:p="http://schemas.openxmlformats.org/presentationml/2006/main">
  <p:tag name="TIMING" val="|26.5|9.5|2.4|2.1"/>
</p:tagLst>
</file>

<file path=ppt/tags/tag20.xml><?xml version="1.0" encoding="utf-8"?>
<p:tagLst xmlns:a="http://schemas.openxmlformats.org/drawingml/2006/main" xmlns:r="http://schemas.openxmlformats.org/officeDocument/2006/relationships" xmlns:p="http://schemas.openxmlformats.org/presentationml/2006/main">
  <p:tag name="TIMING" val="|26.5|9.5|2.4|2.1"/>
</p:tagLst>
</file>

<file path=ppt/tags/tag21.xml><?xml version="1.0" encoding="utf-8"?>
<p:tagLst xmlns:a="http://schemas.openxmlformats.org/drawingml/2006/main" xmlns:r="http://schemas.openxmlformats.org/officeDocument/2006/relationships" xmlns:p="http://schemas.openxmlformats.org/presentationml/2006/main">
  <p:tag name="TIMING" val="|26.5|9.5|2.4|2.1"/>
</p:tagLst>
</file>

<file path=ppt/tags/tag3.xml><?xml version="1.0" encoding="utf-8"?>
<p:tagLst xmlns:a="http://schemas.openxmlformats.org/drawingml/2006/main" xmlns:r="http://schemas.openxmlformats.org/officeDocument/2006/relationships" xmlns:p="http://schemas.openxmlformats.org/presentationml/2006/main">
  <p:tag name="TIMING" val="|26.5|9.5|2.4|2.1"/>
</p:tagLst>
</file>

<file path=ppt/tags/tag4.xml><?xml version="1.0" encoding="utf-8"?>
<p:tagLst xmlns:a="http://schemas.openxmlformats.org/drawingml/2006/main" xmlns:r="http://schemas.openxmlformats.org/officeDocument/2006/relationships" xmlns:p="http://schemas.openxmlformats.org/presentationml/2006/main">
  <p:tag name="TIMING" val="|26.5|9.5|2.4|2.1"/>
</p:tagLst>
</file>

<file path=ppt/tags/tag5.xml><?xml version="1.0" encoding="utf-8"?>
<p:tagLst xmlns:a="http://schemas.openxmlformats.org/drawingml/2006/main" xmlns:r="http://schemas.openxmlformats.org/officeDocument/2006/relationships" xmlns:p="http://schemas.openxmlformats.org/presentationml/2006/main">
  <p:tag name="TIMING" val="|26.5|9.5|2.4|2.1"/>
</p:tagLst>
</file>

<file path=ppt/tags/tag6.xml><?xml version="1.0" encoding="utf-8"?>
<p:tagLst xmlns:a="http://schemas.openxmlformats.org/drawingml/2006/main" xmlns:r="http://schemas.openxmlformats.org/officeDocument/2006/relationships" xmlns:p="http://schemas.openxmlformats.org/presentationml/2006/main">
  <p:tag name="TIMING" val="|26.5|9.5|2.4|2.1"/>
</p:tagLst>
</file>

<file path=ppt/tags/tag7.xml><?xml version="1.0" encoding="utf-8"?>
<p:tagLst xmlns:a="http://schemas.openxmlformats.org/drawingml/2006/main" xmlns:r="http://schemas.openxmlformats.org/officeDocument/2006/relationships" xmlns:p="http://schemas.openxmlformats.org/presentationml/2006/main">
  <p:tag name="TIMING" val="|26.5|9.5|2.4|2.1"/>
</p:tagLst>
</file>

<file path=ppt/tags/tag8.xml><?xml version="1.0" encoding="utf-8"?>
<p:tagLst xmlns:a="http://schemas.openxmlformats.org/drawingml/2006/main" xmlns:r="http://schemas.openxmlformats.org/officeDocument/2006/relationships" xmlns:p="http://schemas.openxmlformats.org/presentationml/2006/main">
  <p:tag name="TIMING" val="|26.5|9.5|2.4|2.1"/>
</p:tagLst>
</file>

<file path=ppt/tags/tag9.xml><?xml version="1.0" encoding="utf-8"?>
<p:tagLst xmlns:a="http://schemas.openxmlformats.org/drawingml/2006/main" xmlns:r="http://schemas.openxmlformats.org/officeDocument/2006/relationships" xmlns:p="http://schemas.openxmlformats.org/presentationml/2006/main">
  <p:tag name="TIMING" val="|26.5|9.5|2.4|2.1"/>
</p:tagLst>
</file>

<file path=ppt/theme/theme1.xml><?xml version="1.0" encoding="utf-8"?>
<a:theme xmlns:a="http://schemas.openxmlformats.org/drawingml/2006/main" name="Custom Design">
  <a:themeElements>
    <a:clrScheme name="Custom 8">
      <a:dk1>
        <a:srgbClr val="585858"/>
      </a:dk1>
      <a:lt1>
        <a:srgbClr val="FFFFFF"/>
      </a:lt1>
      <a:dk2>
        <a:srgbClr val="585858"/>
      </a:dk2>
      <a:lt2>
        <a:srgbClr val="5F5F5F"/>
      </a:lt2>
      <a:accent1>
        <a:srgbClr val="585858"/>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nctem1">
  <a:themeElements>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ln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66C4E9411A2B847AB3A2FDDFBD5392E" ma:contentTypeVersion="12" ma:contentTypeDescription="Create a new document." ma:contentTypeScope="" ma:versionID="434d7b626fa96a0718c1193846830b32">
  <xsd:schema xmlns:xsd="http://www.w3.org/2001/XMLSchema" xmlns:xs="http://www.w3.org/2001/XMLSchema" xmlns:p="http://schemas.microsoft.com/office/2006/metadata/properties" xmlns:ns2="dc9bd944-225f-43f1-96dc-d5ee43d55d1c" xmlns:ns3="6e8f39c4-649a-4727-b531-9584b06a2d5b" targetNamespace="http://schemas.microsoft.com/office/2006/metadata/properties" ma:root="true" ma:fieldsID="3b76194d8edd212a55ab64e907a72791" ns2:_="" ns3:_="">
    <xsd:import namespace="dc9bd944-225f-43f1-96dc-d5ee43d55d1c"/>
    <xsd:import namespace="6e8f39c4-649a-4727-b531-9584b06a2d5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9bd944-225f-43f1-96dc-d5ee43d55d1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8f39c4-649a-4727-b531-9584b06a2d5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82AB53F-2365-4221-B52E-1FAB7194DECD}">
  <ds:schemaRefs>
    <ds:schemaRef ds:uri="http://schemas.microsoft.com/sharepoint/v3/contenttype/forms"/>
  </ds:schemaRefs>
</ds:datastoreItem>
</file>

<file path=customXml/itemProps2.xml><?xml version="1.0" encoding="utf-8"?>
<ds:datastoreItem xmlns:ds="http://schemas.openxmlformats.org/officeDocument/2006/customXml" ds:itemID="{F52F4355-41EF-4DA9-B998-C6511E367AD2}">
  <ds:schemaRefs>
    <ds:schemaRef ds:uri="http://schemas.microsoft.com/office/infopath/2007/PartnerControls"/>
    <ds:schemaRef ds:uri="http://purl.org/dc/terms/"/>
    <ds:schemaRef ds:uri="http://schemas.microsoft.com/office/2006/documentManagement/types"/>
    <ds:schemaRef ds:uri="http://schemas.openxmlformats.org/package/2006/metadata/core-properties"/>
    <ds:schemaRef ds:uri="http://purl.org/dc/elements/1.1/"/>
    <ds:schemaRef ds:uri="http://schemas.microsoft.com/office/2006/metadata/properties"/>
    <ds:schemaRef ds:uri="e2f7c1fb-8b39-4d5b-953e-de45d1606e4d"/>
    <ds:schemaRef ds:uri="http://www.w3.org/XML/1998/namespace"/>
    <ds:schemaRef ds:uri="http://purl.org/dc/dcmitype/"/>
  </ds:schemaRefs>
</ds:datastoreItem>
</file>

<file path=customXml/itemProps3.xml><?xml version="1.0" encoding="utf-8"?>
<ds:datastoreItem xmlns:ds="http://schemas.openxmlformats.org/officeDocument/2006/customXml" ds:itemID="{DF27CEBC-D064-4613-AACF-DB6134144B1C}"/>
</file>

<file path=docProps/app.xml><?xml version="1.0" encoding="utf-8"?>
<Properties xmlns="http://schemas.openxmlformats.org/officeDocument/2006/extended-properties" xmlns:vt="http://schemas.openxmlformats.org/officeDocument/2006/docPropsVTypes">
  <TotalTime>2928</TotalTime>
  <Words>1469</Words>
  <Application>Microsoft Office PowerPoint</Application>
  <PresentationFormat>Widescreen</PresentationFormat>
  <Paragraphs>229</Paragraphs>
  <Slides>30</Slides>
  <Notes>24</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30</vt:i4>
      </vt:variant>
    </vt:vector>
  </HeadingPairs>
  <TitlesOfParts>
    <vt:vector size="36" baseType="lpstr">
      <vt:lpstr>Arial</vt:lpstr>
      <vt:lpstr>Calibri</vt:lpstr>
      <vt:lpstr>Calibri Light</vt:lpstr>
      <vt:lpstr>Myriad Pro</vt:lpstr>
      <vt:lpstr>Custom Design</vt:lpstr>
      <vt:lpstr>nctem1</vt:lpstr>
      <vt:lpstr>PowerPoint Presentation</vt:lpstr>
      <vt:lpstr>6AS/MD-2 Use a given additive or multiplicative calculation to derive or complete a related calculation, using arithmetic properties, inverse relationships, and place-value understanding. </vt:lpstr>
      <vt:lpstr>6AS/MD-2: Linked mastery PD materials</vt:lpstr>
      <vt:lpstr>PowerPoint Presentation</vt:lpstr>
      <vt:lpstr>PowerPoint Presentation</vt:lpstr>
      <vt:lpstr>Guidance for working with a small pre-teaching or intervention group</vt:lpstr>
      <vt:lpstr>Guidance for working with a small pre-teaching or intervention group</vt:lpstr>
      <vt:lpstr>PowerPoint Presentation</vt:lpstr>
      <vt:lpstr>6AS/MD-2 Derive related calculations </vt:lpstr>
      <vt:lpstr>6AS/MD-2 Derive related calculations</vt:lpstr>
      <vt:lpstr>6AS/MD-2 Derive related calculations</vt:lpstr>
      <vt:lpstr>6AS/MD-2 Derive related calculations</vt:lpstr>
      <vt:lpstr>6AS/MD-2 Derive related calculations</vt:lpstr>
      <vt:lpstr>6AS/MD-2 Derive related calculations</vt:lpstr>
      <vt:lpstr>6AS/MD-2 Derive related calculations</vt:lpstr>
      <vt:lpstr>6AS/MD-2 Derive related calculations</vt:lpstr>
      <vt:lpstr>6AS/MD-2 Derive related calculations</vt:lpstr>
      <vt:lpstr>6AS/MD-2 Derive related calculations</vt:lpstr>
      <vt:lpstr>6AS/MD-2 Derive related calculations</vt:lpstr>
      <vt:lpstr>6AS/MD-2 Derive related calculations</vt:lpstr>
      <vt:lpstr>6AS/MD-2 Derive related calculations</vt:lpstr>
      <vt:lpstr>6AS/MD-2 Derive related calculations</vt:lpstr>
      <vt:lpstr>6AS/MD-2 Derive related calculations</vt:lpstr>
      <vt:lpstr>6AS/MD-2 Derive related calculations</vt:lpstr>
      <vt:lpstr>6AS/MD-2 Derive related calculations</vt:lpstr>
      <vt:lpstr>6AS/MD-2 Derive related calculations</vt:lpstr>
      <vt:lpstr>6AS/MD-2 Derive related calculations</vt:lpstr>
      <vt:lpstr>6AS/MD-2 Derive related calculations</vt:lpstr>
      <vt:lpstr>6AS/MD-2 Derive related calculations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Debbie Morgan</dc:creator>
  <cp:lastModifiedBy>Rachel J Houghton</cp:lastModifiedBy>
  <cp:revision>19</cp:revision>
  <dcterms:created xsi:type="dcterms:W3CDTF">2020-08-07T06:29:50Z</dcterms:created>
  <dcterms:modified xsi:type="dcterms:W3CDTF">2020-08-30T12:35:49Z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0x010100E66C4E9411A2B847AB3A2FDDFBD5392E</vt:lpwstr>
  </property>
</Properties>
</file>